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60"/>
  </p:notesMasterIdLst>
  <p:handoutMasterIdLst>
    <p:handoutMasterId r:id="rId61"/>
  </p:handoutMasterIdLst>
  <p:sldIdLst>
    <p:sldId id="394" r:id="rId2"/>
    <p:sldId id="533" r:id="rId3"/>
    <p:sldId id="530" r:id="rId4"/>
    <p:sldId id="535" r:id="rId5"/>
    <p:sldId id="534" r:id="rId6"/>
    <p:sldId id="536" r:id="rId7"/>
    <p:sldId id="537" r:id="rId8"/>
    <p:sldId id="538" r:id="rId9"/>
    <p:sldId id="539" r:id="rId10"/>
    <p:sldId id="540" r:id="rId11"/>
    <p:sldId id="541" r:id="rId12"/>
    <p:sldId id="542" r:id="rId13"/>
    <p:sldId id="543" r:id="rId14"/>
    <p:sldId id="544" r:id="rId15"/>
    <p:sldId id="545" r:id="rId16"/>
    <p:sldId id="546" r:id="rId17"/>
    <p:sldId id="547" r:id="rId18"/>
    <p:sldId id="548" r:id="rId19"/>
    <p:sldId id="550" r:id="rId20"/>
    <p:sldId id="549" r:id="rId21"/>
    <p:sldId id="576" r:id="rId22"/>
    <p:sldId id="585" r:id="rId23"/>
    <p:sldId id="556" r:id="rId24"/>
    <p:sldId id="586" r:id="rId25"/>
    <p:sldId id="551" r:id="rId26"/>
    <p:sldId id="552" r:id="rId27"/>
    <p:sldId id="553" r:id="rId28"/>
    <p:sldId id="554" r:id="rId29"/>
    <p:sldId id="555" r:id="rId30"/>
    <p:sldId id="557" r:id="rId31"/>
    <p:sldId id="584" r:id="rId32"/>
    <p:sldId id="558" r:id="rId33"/>
    <p:sldId id="563" r:id="rId34"/>
    <p:sldId id="559" r:id="rId35"/>
    <p:sldId id="560" r:id="rId36"/>
    <p:sldId id="587" r:id="rId37"/>
    <p:sldId id="561" r:id="rId38"/>
    <p:sldId id="562" r:id="rId39"/>
    <p:sldId id="574" r:id="rId40"/>
    <p:sldId id="564" r:id="rId41"/>
    <p:sldId id="565" r:id="rId42"/>
    <p:sldId id="567" r:id="rId43"/>
    <p:sldId id="566" r:id="rId44"/>
    <p:sldId id="568" r:id="rId45"/>
    <p:sldId id="577" r:id="rId46"/>
    <p:sldId id="569" r:id="rId47"/>
    <p:sldId id="575" r:id="rId48"/>
    <p:sldId id="570" r:id="rId49"/>
    <p:sldId id="578" r:id="rId50"/>
    <p:sldId id="571" r:id="rId51"/>
    <p:sldId id="573" r:id="rId52"/>
    <p:sldId id="583" r:id="rId53"/>
    <p:sldId id="579" r:id="rId54"/>
    <p:sldId id="580" r:id="rId55"/>
    <p:sldId id="531" r:id="rId56"/>
    <p:sldId id="581" r:id="rId57"/>
    <p:sldId id="582" r:id="rId58"/>
    <p:sldId id="411" r:id="rId59"/>
  </p:sldIdLst>
  <p:sldSz cx="9144000" cy="6858000" type="screen4x3"/>
  <p:notesSz cx="6788150" cy="9917113"/>
  <p:defaultTextStyle>
    <a:defPPr>
      <a:defRPr lang="en-US"/>
    </a:defPPr>
    <a:lvl1pPr algn="l" rtl="0" eaLnBrk="0" fontAlgn="base" hangingPunct="0">
      <a:spcBef>
        <a:spcPct val="0"/>
      </a:spcBef>
      <a:spcAft>
        <a:spcPct val="0"/>
      </a:spcAft>
      <a:defRPr sz="2000" kern="1200">
        <a:solidFill>
          <a:schemeClr val="tx1"/>
        </a:solidFill>
        <a:latin typeface="AvantGarde Md BT"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vantGarde Md BT"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vantGarde Md BT"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vantGarde Md BT"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vantGarde Md BT" pitchFamily="34" charset="0"/>
        <a:ea typeface="+mn-ea"/>
        <a:cs typeface="+mn-cs"/>
      </a:defRPr>
    </a:lvl5pPr>
    <a:lvl6pPr marL="2286000" algn="l" defTabSz="914400" rtl="0" eaLnBrk="1" latinLnBrk="0" hangingPunct="1">
      <a:defRPr sz="2000" kern="1200">
        <a:solidFill>
          <a:schemeClr val="tx1"/>
        </a:solidFill>
        <a:latin typeface="AvantGarde Md BT" pitchFamily="34" charset="0"/>
        <a:ea typeface="+mn-ea"/>
        <a:cs typeface="+mn-cs"/>
      </a:defRPr>
    </a:lvl6pPr>
    <a:lvl7pPr marL="2743200" algn="l" defTabSz="914400" rtl="0" eaLnBrk="1" latinLnBrk="0" hangingPunct="1">
      <a:defRPr sz="2000" kern="1200">
        <a:solidFill>
          <a:schemeClr val="tx1"/>
        </a:solidFill>
        <a:latin typeface="AvantGarde Md BT" pitchFamily="34" charset="0"/>
        <a:ea typeface="+mn-ea"/>
        <a:cs typeface="+mn-cs"/>
      </a:defRPr>
    </a:lvl7pPr>
    <a:lvl8pPr marL="3200400" algn="l" defTabSz="914400" rtl="0" eaLnBrk="1" latinLnBrk="0" hangingPunct="1">
      <a:defRPr sz="2000" kern="1200">
        <a:solidFill>
          <a:schemeClr val="tx1"/>
        </a:solidFill>
        <a:latin typeface="AvantGarde Md BT" pitchFamily="34" charset="0"/>
        <a:ea typeface="+mn-ea"/>
        <a:cs typeface="+mn-cs"/>
      </a:defRPr>
    </a:lvl8pPr>
    <a:lvl9pPr marL="3657600" algn="l" defTabSz="914400" rtl="0" eaLnBrk="1" latinLnBrk="0" hangingPunct="1">
      <a:defRPr sz="2000" kern="1200">
        <a:solidFill>
          <a:schemeClr val="tx1"/>
        </a:solidFill>
        <a:latin typeface="AvantGarde Md BT" pitchFamily="34" charset="0"/>
        <a:ea typeface="+mn-ea"/>
        <a:cs typeface="+mn-cs"/>
      </a:defRPr>
    </a:lvl9pPr>
  </p:defaultTextStyle>
  <p:extLst>
    <p:ext uri="{EFAFB233-063F-42B5-8137-9DF3F51BA10A}">
      <p15:sldGuideLst xmlns:p15="http://schemas.microsoft.com/office/powerpoint/2012/main">
        <p15:guide id="2" pos="2631"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C0C0C0"/>
    <a:srgbClr val="0000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3" autoAdjust="0"/>
    <p:restoredTop sz="89947" autoAdjust="0"/>
  </p:normalViewPr>
  <p:slideViewPr>
    <p:cSldViewPr snapToGrid="0" showGuides="1">
      <p:cViewPr varScale="1">
        <p:scale>
          <a:sx n="56" d="100"/>
          <a:sy n="56" d="100"/>
        </p:scale>
        <p:origin x="1444" y="44"/>
      </p:cViewPr>
      <p:guideLst>
        <p:guide pos="2631"/>
        <p:guide orient="horz" pos="2183"/>
      </p:guideLst>
    </p:cSldViewPr>
  </p:slideViewPr>
  <p:outlineViewPr>
    <p:cViewPr>
      <p:scale>
        <a:sx n="33" d="100"/>
        <a:sy n="33" d="100"/>
      </p:scale>
      <p:origin x="0" y="-5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de-DE"/>
          </a:p>
        </p:txBody>
      </p:sp>
      <p:sp>
        <p:nvSpPr>
          <p:cNvPr id="29699" name="Rectangle 3"/>
          <p:cNvSpPr>
            <a:spLocks noGrp="1" noChangeArrowheads="1"/>
          </p:cNvSpPr>
          <p:nvPr>
            <p:ph type="dt" sz="quarter" idx="1"/>
          </p:nvPr>
        </p:nvSpPr>
        <p:spPr bwMode="auto">
          <a:xfrm>
            <a:off x="3844925"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de-DE"/>
          </a:p>
        </p:txBody>
      </p:sp>
      <p:sp>
        <p:nvSpPr>
          <p:cNvPr id="29700" name="Rectangle 4"/>
          <p:cNvSpPr>
            <a:spLocks noGrp="1" noChangeArrowheads="1"/>
          </p:cNvSpPr>
          <p:nvPr>
            <p:ph type="ftr" sz="quarter" idx="2"/>
          </p:nvPr>
        </p:nvSpPr>
        <p:spPr bwMode="auto">
          <a:xfrm>
            <a:off x="0"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de-DE"/>
          </a:p>
        </p:txBody>
      </p:sp>
      <p:sp>
        <p:nvSpPr>
          <p:cNvPr id="29701" name="Rectangle 5"/>
          <p:cNvSpPr>
            <a:spLocks noGrp="1" noChangeArrowheads="1"/>
          </p:cNvSpPr>
          <p:nvPr>
            <p:ph type="sldNum" sz="quarter" idx="3"/>
          </p:nvPr>
        </p:nvSpPr>
        <p:spPr bwMode="auto">
          <a:xfrm>
            <a:off x="3844925"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9C98EB3-6C16-4985-8C0E-90151B6EFEF6}" type="slidenum">
              <a:rPr lang="de-DE"/>
              <a:pPr>
                <a:defRPr/>
              </a:pPr>
              <a:t>‹#›</a:t>
            </a:fld>
            <a:endParaRPr lang="de-DE"/>
          </a:p>
        </p:txBody>
      </p:sp>
    </p:spTree>
    <p:extLst>
      <p:ext uri="{BB962C8B-B14F-4D97-AF65-F5344CB8AC3E}">
        <p14:creationId xmlns:p14="http://schemas.microsoft.com/office/powerpoint/2010/main" val="2432067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9219" name="Rectangle 3"/>
          <p:cNvSpPr>
            <a:spLocks noGrp="1" noChangeArrowheads="1"/>
          </p:cNvSpPr>
          <p:nvPr>
            <p:ph type="dt" idx="1"/>
          </p:nvPr>
        </p:nvSpPr>
        <p:spPr bwMode="auto">
          <a:xfrm>
            <a:off x="3844925"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15988" y="744538"/>
            <a:ext cx="4957762" cy="37179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679450" y="4710113"/>
            <a:ext cx="5429250" cy="446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9222" name="Rectangle 6"/>
          <p:cNvSpPr>
            <a:spLocks noGrp="1" noChangeArrowheads="1"/>
          </p:cNvSpPr>
          <p:nvPr>
            <p:ph type="ftr" sz="quarter" idx="4"/>
          </p:nvPr>
        </p:nvSpPr>
        <p:spPr bwMode="auto">
          <a:xfrm>
            <a:off x="0"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9223" name="Rectangle 7"/>
          <p:cNvSpPr>
            <a:spLocks noGrp="1" noChangeArrowheads="1"/>
          </p:cNvSpPr>
          <p:nvPr>
            <p:ph type="sldNum" sz="quarter" idx="5"/>
          </p:nvPr>
        </p:nvSpPr>
        <p:spPr bwMode="auto">
          <a:xfrm>
            <a:off x="3844925"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530181E-5D2A-4521-AB62-A5DCDF40FEAF}" type="slidenum">
              <a:rPr lang="en-US"/>
              <a:pPr>
                <a:defRPr/>
              </a:pPr>
              <a:t>‹#›</a:t>
            </a:fld>
            <a:endParaRPr lang="en-US"/>
          </a:p>
        </p:txBody>
      </p:sp>
    </p:spTree>
    <p:extLst>
      <p:ext uri="{BB962C8B-B14F-4D97-AF65-F5344CB8AC3E}">
        <p14:creationId xmlns:p14="http://schemas.microsoft.com/office/powerpoint/2010/main" val="13719227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6FFE4971-E126-4EB4-9620-21B0D72BAB57}" type="slidenum">
              <a:rPr lang="en-US" altLang="de-DE" sz="1200" smtClean="0">
                <a:latin typeface="Arial" panose="020B0604020202020204" pitchFamily="34" charset="0"/>
              </a:rPr>
              <a:pPr/>
              <a:t>1</a:t>
            </a:fld>
            <a:endParaRPr lang="en-US" altLang="de-DE" sz="1200">
              <a:latin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de-DE" altLang="de-DE" dirty="0"/>
          </a:p>
        </p:txBody>
      </p:sp>
    </p:spTree>
    <p:extLst>
      <p:ext uri="{BB962C8B-B14F-4D97-AF65-F5344CB8AC3E}">
        <p14:creationId xmlns:p14="http://schemas.microsoft.com/office/powerpoint/2010/main" val="1471277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58</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primary objective is to gain a comprehensive understanding of the </a:t>
            </a:r>
            <a:r>
              <a:rPr lang="en-IN" dirty="0" err="1"/>
              <a:t>eyelink</a:t>
            </a:r>
            <a:r>
              <a:rPr lang="en-IN" dirty="0"/>
              <a:t> 1000 plus system and its calibration process.</a:t>
            </a:r>
          </a:p>
        </p:txBody>
      </p:sp>
      <p:sp>
        <p:nvSpPr>
          <p:cNvPr id="4" name="Slide Number Placeholder 3"/>
          <p:cNvSpPr>
            <a:spLocks noGrp="1"/>
          </p:cNvSpPr>
          <p:nvPr>
            <p:ph type="sldNum" sz="quarter" idx="5"/>
          </p:nvPr>
        </p:nvSpPr>
        <p:spPr/>
        <p:txBody>
          <a:bodyPr/>
          <a:lstStyle/>
          <a:p>
            <a:pPr>
              <a:defRPr/>
            </a:pPr>
            <a:fld id="{7530181E-5D2A-4521-AB62-A5DCDF40FEAF}" type="slidenum">
              <a:rPr lang="en-US" smtClean="0"/>
              <a:pPr>
                <a:defRPr/>
              </a:pPr>
              <a:t>4</a:t>
            </a:fld>
            <a:endParaRPr lang="en-US"/>
          </a:p>
        </p:txBody>
      </p:sp>
    </p:spTree>
    <p:extLst>
      <p:ext uri="{BB962C8B-B14F-4D97-AF65-F5344CB8AC3E}">
        <p14:creationId xmlns:p14="http://schemas.microsoft.com/office/powerpoint/2010/main" val="4177674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7530181E-5D2A-4521-AB62-A5DCDF40FEAF}" type="slidenum">
              <a:rPr lang="en-US" smtClean="0"/>
              <a:pPr>
                <a:defRPr/>
              </a:pPr>
              <a:t>5</a:t>
            </a:fld>
            <a:endParaRPr lang="en-US"/>
          </a:p>
        </p:txBody>
      </p:sp>
    </p:spTree>
    <p:extLst>
      <p:ext uri="{BB962C8B-B14F-4D97-AF65-F5344CB8AC3E}">
        <p14:creationId xmlns:p14="http://schemas.microsoft.com/office/powerpoint/2010/main" val="3261218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opensans"/>
              </a:rPr>
              <a:t>The accuracy of eye tracking relies on a precise annotation of the pupil center and the corneal reflection</a:t>
            </a:r>
          </a:p>
          <a:p>
            <a:r>
              <a:rPr lang="en-US" b="0" i="0" dirty="0">
                <a:effectLst/>
                <a:latin typeface="opensans"/>
              </a:rPr>
              <a:t>Near-infrared light is invisible to the human eye – it does not cause discomfort or distract the person in front of the eye tracker.</a:t>
            </a:r>
          </a:p>
          <a:p>
            <a:r>
              <a:rPr lang="en-US" b="0" i="0" dirty="0">
                <a:effectLst/>
                <a:latin typeface="opensans"/>
              </a:rPr>
              <a:t>Near-infrared light interferes less with ambient light compared to the visible spectrum. This assures reliable and accurate illumination of the cornea, making eye tracking results stable in different environments.</a:t>
            </a:r>
          </a:p>
          <a:p>
            <a:endParaRPr lang="en-IN" dirty="0"/>
          </a:p>
          <a:p>
            <a:endParaRPr lang="en-IN" dirty="0"/>
          </a:p>
        </p:txBody>
      </p:sp>
      <p:sp>
        <p:nvSpPr>
          <p:cNvPr id="4" name="Slide Number Placeholder 3"/>
          <p:cNvSpPr>
            <a:spLocks noGrp="1"/>
          </p:cNvSpPr>
          <p:nvPr>
            <p:ph type="sldNum" sz="quarter" idx="5"/>
          </p:nvPr>
        </p:nvSpPr>
        <p:spPr/>
        <p:txBody>
          <a:bodyPr/>
          <a:lstStyle/>
          <a:p>
            <a:pPr>
              <a:defRPr/>
            </a:pPr>
            <a:fld id="{7530181E-5D2A-4521-AB62-A5DCDF40FEAF}" type="slidenum">
              <a:rPr lang="en-US" smtClean="0"/>
              <a:pPr>
                <a:defRPr/>
              </a:pPr>
              <a:t>7</a:t>
            </a:fld>
            <a:endParaRPr lang="en-US"/>
          </a:p>
        </p:txBody>
      </p:sp>
    </p:spTree>
    <p:extLst>
      <p:ext uri="{BB962C8B-B14F-4D97-AF65-F5344CB8AC3E}">
        <p14:creationId xmlns:p14="http://schemas.microsoft.com/office/powerpoint/2010/main" val="344255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uses the dark pupil technique for precise eye tracking. Tracks gaze position by correlating pupil and corneal reflection (CR).</a:t>
            </a:r>
            <a:endParaRPr lang="en-IN" dirty="0"/>
          </a:p>
        </p:txBody>
      </p:sp>
      <p:sp>
        <p:nvSpPr>
          <p:cNvPr id="4" name="Slide Number Placeholder 3"/>
          <p:cNvSpPr>
            <a:spLocks noGrp="1"/>
          </p:cNvSpPr>
          <p:nvPr>
            <p:ph type="sldNum" sz="quarter" idx="5"/>
          </p:nvPr>
        </p:nvSpPr>
        <p:spPr/>
        <p:txBody>
          <a:bodyPr/>
          <a:lstStyle/>
          <a:p>
            <a:pPr>
              <a:defRPr/>
            </a:pPr>
            <a:fld id="{7530181E-5D2A-4521-AB62-A5DCDF40FEAF}" type="slidenum">
              <a:rPr lang="en-US" smtClean="0"/>
              <a:pPr>
                <a:defRPr/>
              </a:pPr>
              <a:t>10</a:t>
            </a:fld>
            <a:endParaRPr lang="en-US"/>
          </a:p>
        </p:txBody>
      </p:sp>
    </p:spTree>
    <p:extLst>
      <p:ext uri="{BB962C8B-B14F-4D97-AF65-F5344CB8AC3E}">
        <p14:creationId xmlns:p14="http://schemas.microsoft.com/office/powerpoint/2010/main" val="3605586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dirty="0"/>
              <a:t>Eye tracking is widely used </a:t>
            </a:r>
            <a:r>
              <a:rPr lang="en-US" dirty="0"/>
              <a:t>in fields such as psychology and neuromarketing to understand attention, visual behavior, and human behavior</a:t>
            </a:r>
            <a:r>
              <a:rPr lang="en-IN" dirty="0"/>
              <a:t>. Current calibration procedures are complex, time consuming and may lead to errors. </a:t>
            </a:r>
            <a:r>
              <a:rPr lang="en-IN"/>
              <a:t>Simplify </a:t>
            </a:r>
            <a:r>
              <a:rPr lang="en-IN" dirty="0"/>
              <a:t>the process for new users</a:t>
            </a:r>
          </a:p>
          <a:p>
            <a:endParaRPr lang="en-IN" dirty="0"/>
          </a:p>
        </p:txBody>
      </p:sp>
      <p:sp>
        <p:nvSpPr>
          <p:cNvPr id="4" name="Slide Number Placeholder 3"/>
          <p:cNvSpPr>
            <a:spLocks noGrp="1"/>
          </p:cNvSpPr>
          <p:nvPr>
            <p:ph type="sldNum" sz="quarter" idx="5"/>
          </p:nvPr>
        </p:nvSpPr>
        <p:spPr/>
        <p:txBody>
          <a:bodyPr/>
          <a:lstStyle/>
          <a:p>
            <a:pPr>
              <a:defRPr/>
            </a:pPr>
            <a:fld id="{7530181E-5D2A-4521-AB62-A5DCDF40FEAF}" type="slidenum">
              <a:rPr lang="en-US" smtClean="0"/>
              <a:pPr>
                <a:defRPr/>
              </a:pPr>
              <a:t>11</a:t>
            </a:fld>
            <a:endParaRPr lang="en-US"/>
          </a:p>
        </p:txBody>
      </p:sp>
    </p:spTree>
    <p:extLst>
      <p:ext uri="{BB962C8B-B14F-4D97-AF65-F5344CB8AC3E}">
        <p14:creationId xmlns:p14="http://schemas.microsoft.com/office/powerpoint/2010/main" val="2313051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225"/>
              </a:spcAft>
              <a:buFont typeface="Arial" panose="020B0604020202020204" pitchFamily="34" charset="0"/>
              <a:buChar char="•"/>
            </a:pPr>
            <a:r>
              <a:rPr lang="en-US" b="0" i="0" dirty="0">
                <a:solidFill>
                  <a:srgbClr val="666666"/>
                </a:solidFill>
                <a:effectLst/>
                <a:latin typeface="Open Sans" panose="020B0606030504020204" pitchFamily="34" charset="0"/>
              </a:rPr>
              <a:t>The Ellipse tracking mode may provide a better calculation of the true center of the pupil compared to Centroid tracking mode when the pupil is partially occluded, such as by the eyelid (as can happen when the pupil is very dilated, or in elderly population with ptosis, or when participants are lying in an MRI scanner).</a:t>
            </a:r>
            <a:br>
              <a:rPr lang="en-US" dirty="0"/>
            </a:br>
            <a:br>
              <a:rPr lang="en-US" dirty="0"/>
            </a:br>
            <a:r>
              <a:rPr lang="en-US" b="0" i="0" dirty="0">
                <a:solidFill>
                  <a:srgbClr val="666666"/>
                </a:solidFill>
                <a:effectLst/>
                <a:latin typeface="Open Sans" panose="020B0606030504020204" pitchFamily="34" charset="0"/>
              </a:rPr>
              <a:t>Note: In Remote mode, the Ellipse tracking mode is always used.</a:t>
            </a:r>
            <a:br>
              <a:rPr lang="en-US" b="0" i="0" dirty="0">
                <a:solidFill>
                  <a:srgbClr val="666666"/>
                </a:solidFill>
                <a:effectLst/>
                <a:latin typeface="Open Sans" panose="020B0606030504020204" pitchFamily="34" charset="0"/>
              </a:rPr>
            </a:br>
            <a:endParaRPr lang="en-US" b="0" i="0" dirty="0">
              <a:solidFill>
                <a:srgbClr val="666666"/>
              </a:solidFill>
              <a:effectLst/>
              <a:latin typeface="Open Sans" panose="020B0606030504020204" pitchFamily="34" charset="0"/>
            </a:endParaRPr>
          </a:p>
          <a:p>
            <a:pPr algn="l">
              <a:spcAft>
                <a:spcPts val="225"/>
              </a:spcAft>
              <a:buFont typeface="Arial" panose="020B0604020202020204" pitchFamily="34" charset="0"/>
              <a:buChar char="•"/>
            </a:pPr>
            <a:r>
              <a:rPr lang="en-US" b="0" i="0" dirty="0">
                <a:solidFill>
                  <a:srgbClr val="666666"/>
                </a:solidFill>
                <a:effectLst/>
                <a:latin typeface="Open Sans" panose="020B0606030504020204" pitchFamily="34" charset="0"/>
              </a:rPr>
              <a:t>In Head-Fixed mode, the Ellipse tracking mode is slightly noisier than the Centroid mode for the </a:t>
            </a:r>
            <a:r>
              <a:rPr lang="en-US" b="0" i="0" dirty="0" err="1">
                <a:solidFill>
                  <a:srgbClr val="666666"/>
                </a:solidFill>
                <a:effectLst/>
                <a:latin typeface="Open Sans" panose="020B0606030504020204" pitchFamily="34" charset="0"/>
              </a:rPr>
              <a:t>EyeLink</a:t>
            </a:r>
            <a:r>
              <a:rPr lang="en-US" b="0" i="0" dirty="0">
                <a:solidFill>
                  <a:srgbClr val="666666"/>
                </a:solidFill>
                <a:effectLst/>
                <a:latin typeface="Open Sans" panose="020B0606030504020204" pitchFamily="34" charset="0"/>
              </a:rPr>
              <a:t> 1000. For the </a:t>
            </a:r>
            <a:r>
              <a:rPr lang="en-US" b="0" i="0" dirty="0" err="1">
                <a:solidFill>
                  <a:srgbClr val="666666"/>
                </a:solidFill>
                <a:effectLst/>
                <a:latin typeface="Open Sans" panose="020B0606030504020204" pitchFamily="34" charset="0"/>
              </a:rPr>
              <a:t>EyeLink</a:t>
            </a:r>
            <a:r>
              <a:rPr lang="en-US" b="0" i="0" dirty="0">
                <a:solidFill>
                  <a:srgbClr val="666666"/>
                </a:solidFill>
                <a:effectLst/>
                <a:latin typeface="Open Sans" panose="020B0606030504020204" pitchFamily="34" charset="0"/>
              </a:rPr>
              <a:t> 1000 Plus and Portable Duo, the two modes have comparable levels of noise.</a:t>
            </a:r>
          </a:p>
          <a:p>
            <a:endParaRPr lang="en-IN" dirty="0"/>
          </a:p>
        </p:txBody>
      </p:sp>
      <p:sp>
        <p:nvSpPr>
          <p:cNvPr id="4" name="Slide Number Placeholder 3"/>
          <p:cNvSpPr>
            <a:spLocks noGrp="1"/>
          </p:cNvSpPr>
          <p:nvPr>
            <p:ph type="sldNum" sz="quarter" idx="5"/>
          </p:nvPr>
        </p:nvSpPr>
        <p:spPr/>
        <p:txBody>
          <a:bodyPr/>
          <a:lstStyle/>
          <a:p>
            <a:pPr>
              <a:defRPr/>
            </a:pPr>
            <a:fld id="{7530181E-5D2A-4521-AB62-A5DCDF40FEAF}" type="slidenum">
              <a:rPr lang="en-US" smtClean="0"/>
              <a:pPr>
                <a:defRPr/>
              </a:pPr>
              <a:t>22</a:t>
            </a:fld>
            <a:endParaRPr lang="en-US"/>
          </a:p>
        </p:txBody>
      </p:sp>
    </p:spTree>
    <p:extLst>
      <p:ext uri="{BB962C8B-B14F-4D97-AF65-F5344CB8AC3E}">
        <p14:creationId xmlns:p14="http://schemas.microsoft.com/office/powerpoint/2010/main" val="45855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Present targets (12,9,5 point model) for participants to fixate. Each fixation generates a mapping of </a:t>
            </a:r>
            <a:r>
              <a:rPr lang="en-IN" dirty="0" err="1"/>
              <a:t>pupipl</a:t>
            </a:r>
            <a:r>
              <a:rPr lang="en-IN" dirty="0"/>
              <a:t>- CR coordinates to screen pixels.</a:t>
            </a:r>
          </a:p>
        </p:txBody>
      </p:sp>
      <p:sp>
        <p:nvSpPr>
          <p:cNvPr id="4" name="Slide Number Placeholder 3"/>
          <p:cNvSpPr>
            <a:spLocks noGrp="1"/>
          </p:cNvSpPr>
          <p:nvPr>
            <p:ph type="sldNum" sz="quarter" idx="5"/>
          </p:nvPr>
        </p:nvSpPr>
        <p:spPr/>
        <p:txBody>
          <a:bodyPr/>
          <a:lstStyle/>
          <a:p>
            <a:pPr>
              <a:defRPr/>
            </a:pPr>
            <a:fld id="{7530181E-5D2A-4521-AB62-A5DCDF40FEAF}" type="slidenum">
              <a:rPr lang="en-US" smtClean="0"/>
              <a:pPr>
                <a:defRPr/>
              </a:pPr>
              <a:t>23</a:t>
            </a:fld>
            <a:endParaRPr lang="en-US"/>
          </a:p>
        </p:txBody>
      </p:sp>
    </p:spTree>
    <p:extLst>
      <p:ext uri="{BB962C8B-B14F-4D97-AF65-F5344CB8AC3E}">
        <p14:creationId xmlns:p14="http://schemas.microsoft.com/office/powerpoint/2010/main" val="1482431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Ensures calibration accuracy by </a:t>
            </a:r>
            <a:r>
              <a:rPr lang="en-IN" dirty="0" err="1"/>
              <a:t>measureing</a:t>
            </a:r>
            <a:r>
              <a:rPr lang="en-IN" dirty="0"/>
              <a:t> gaze position error. Acceptable error: &lt;= o.5 degrees average , ,+1.0 degrees max</a:t>
            </a:r>
          </a:p>
        </p:txBody>
      </p:sp>
      <p:sp>
        <p:nvSpPr>
          <p:cNvPr id="4" name="Slide Number Placeholder 3"/>
          <p:cNvSpPr>
            <a:spLocks noGrp="1"/>
          </p:cNvSpPr>
          <p:nvPr>
            <p:ph type="sldNum" sz="quarter" idx="5"/>
          </p:nvPr>
        </p:nvSpPr>
        <p:spPr/>
        <p:txBody>
          <a:bodyPr/>
          <a:lstStyle/>
          <a:p>
            <a:pPr>
              <a:defRPr/>
            </a:pPr>
            <a:fld id="{7530181E-5D2A-4521-AB62-A5DCDF40FEAF}" type="slidenum">
              <a:rPr lang="en-US" smtClean="0"/>
              <a:pPr>
                <a:defRPr/>
              </a:pPr>
              <a:t>29</a:t>
            </a:fld>
            <a:endParaRPr lang="en-US"/>
          </a:p>
        </p:txBody>
      </p:sp>
    </p:spTree>
    <p:extLst>
      <p:ext uri="{BB962C8B-B14F-4D97-AF65-F5344CB8AC3E}">
        <p14:creationId xmlns:p14="http://schemas.microsoft.com/office/powerpoint/2010/main" val="4089029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28873"/>
            <a:ext cx="595153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5" name="Footer Placeholder 4"/>
          <p:cNvSpPr>
            <a:spLocks noGrp="1" noChangeArrowheads="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6" name="Slide Number Placeholder 5"/>
          <p:cNvSpPr>
            <a:spLocks noGrp="1" noChangeArrowheads="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18658F7-4D7E-478A-9B6C-8BC319103B8B}" type="slidenum">
              <a:rPr lang="en-US"/>
              <a:pPr>
                <a:defRPr/>
              </a:pPr>
              <a:t>‹#›</a:t>
            </a:fld>
            <a:endParaRPr lang="en-US"/>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4950" y="1356489"/>
            <a:ext cx="6134100" cy="3552825"/>
          </a:xfrm>
          <a:prstGeom prst="rect">
            <a:avLst/>
          </a:prstGeom>
        </p:spPr>
      </p:pic>
    </p:spTree>
    <p:extLst>
      <p:ext uri="{BB962C8B-B14F-4D97-AF65-F5344CB8AC3E}">
        <p14:creationId xmlns:p14="http://schemas.microsoft.com/office/powerpoint/2010/main" val="209785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946900" y="44450"/>
            <a:ext cx="2162175" cy="62642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457200" y="44450"/>
            <a:ext cx="6337300" cy="626427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86059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a:xfrm>
            <a:off x="2484438" y="44450"/>
            <a:ext cx="6624637" cy="576263"/>
          </a:xfrm>
        </p:spPr>
        <p:txBody>
          <a:bodyPr/>
          <a:lstStyle>
            <a:lvl1pPr>
              <a:defRPr>
                <a:solidFill>
                  <a:srgbClr val="0070C0"/>
                </a:solidFill>
              </a:defRPr>
            </a:lvl1pPr>
          </a:lstStyle>
          <a:p>
            <a:r>
              <a:rPr lang="de-DE" dirty="0"/>
              <a:t>Titelmasterformat durch Klicken bearbeiten</a:t>
            </a:r>
            <a:endParaRPr lang="en-US" dirty="0"/>
          </a:p>
        </p:txBody>
      </p:sp>
      <p:sp>
        <p:nvSpPr>
          <p:cNvPr id="3" name="Inhaltsplatzhalter 2"/>
          <p:cNvSpPr>
            <a:spLocks noGrp="1"/>
          </p:cNvSpPr>
          <p:nvPr>
            <p:ph sz="quarter" idx="1"/>
          </p:nvPr>
        </p:nvSpPr>
        <p:spPr>
          <a:xfrm>
            <a:off x="457200" y="116522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p:nvPr>
        </p:nvSpPr>
        <p:spPr>
          <a:xfrm>
            <a:off x="4648200" y="116522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p:nvPr>
        </p:nvSpPr>
        <p:spPr>
          <a:xfrm>
            <a:off x="457200" y="381317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Inhaltsplatzhalter 5"/>
          <p:cNvSpPr>
            <a:spLocks noGrp="1"/>
          </p:cNvSpPr>
          <p:nvPr>
            <p:ph sz="quarter" idx="4"/>
          </p:nvPr>
        </p:nvSpPr>
        <p:spPr>
          <a:xfrm>
            <a:off x="4648200" y="381317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022150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840968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
        <p:nvSpPr>
          <p:cNvPr id="3" name="Inhaltsplatzhalter 2"/>
          <p:cNvSpPr>
            <a:spLocks noGrp="1"/>
          </p:cNvSpPr>
          <p:nvPr>
            <p:ph sz="half" idx="1"/>
          </p:nvPr>
        </p:nvSpPr>
        <p:spPr>
          <a:xfrm>
            <a:off x="457200" y="1165225"/>
            <a:ext cx="4038600" cy="5143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4648200" y="1165225"/>
            <a:ext cx="4038600" cy="5143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21123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30238" y="365125"/>
            <a:ext cx="7886700" cy="1325563"/>
          </a:xfrm>
        </p:spPr>
        <p:txBody>
          <a:bodyPr/>
          <a:lstStyle>
            <a:lvl1pPr>
              <a:defRPr>
                <a:solidFill>
                  <a:srgbClr val="0070C0"/>
                </a:solidFill>
              </a:defRPr>
            </a:lvl1pPr>
          </a:lstStyle>
          <a:p>
            <a:r>
              <a:rPr lang="de-DE" dirty="0"/>
              <a:t>Titelmasterformat durch Klicken bearbeiten</a:t>
            </a:r>
            <a:endParaRPr lang="en-US" dirty="0"/>
          </a:p>
        </p:txBody>
      </p:sp>
      <p:sp>
        <p:nvSpPr>
          <p:cNvPr id="3" name="Textplatzhalt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30238" y="2505075"/>
            <a:ext cx="386873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29150" y="2505075"/>
            <a:ext cx="38877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8836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2865184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p:spPr>
        <p:txBody>
          <a:bodyPr anchor="b"/>
          <a:lstStyle>
            <a:lvl1pPr>
              <a:defRPr sz="3200"/>
            </a:lvl1pPr>
          </a:lstStyle>
          <a:p>
            <a:r>
              <a:rPr lang="de-DE"/>
              <a:t>Titelmasterformat durch Klicken bearbeiten</a:t>
            </a:r>
            <a:endParaRPr lang="en-US"/>
          </a:p>
        </p:txBody>
      </p:sp>
      <p:sp>
        <p:nvSpPr>
          <p:cNvPr id="3" name="Inhaltsplatzhalt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113126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p:spPr>
        <p:txBody>
          <a:bodyPr anchor="b"/>
          <a:lstStyle>
            <a:lvl1pPr>
              <a:defRPr sz="3200"/>
            </a:lvl1pPr>
          </a:lstStyle>
          <a:p>
            <a:r>
              <a:rPr lang="de-DE"/>
              <a:t>Titelmasterformat durch Klicken bearbeiten</a:t>
            </a:r>
            <a:endParaRPr lang="en-US"/>
          </a:p>
        </p:txBody>
      </p:sp>
      <p:sp>
        <p:nvSpPr>
          <p:cNvPr id="3" name="Bildplatzhalt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246290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
        <p:nvSpPr>
          <p:cNvPr id="3" name="Vertikaler Textplatzhalter 2"/>
          <p:cNvSpPr>
            <a:spLocks noGrp="1"/>
          </p:cNvSpPr>
          <p:nvPr>
            <p:ph type="body" orient="vert" idx="1"/>
          </p:nvPr>
        </p:nvSpPr>
        <p:spPr/>
        <p:txBody>
          <a:bodyPr vert="eaVert"/>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4824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92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27313" y="44450"/>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de-DE" dirty="0" err="1"/>
              <a:t>Titelmasterformat</a:t>
            </a:r>
            <a:r>
              <a:rPr lang="en-US" altLang="de-DE" dirty="0"/>
              <a:t> </a:t>
            </a:r>
            <a:r>
              <a:rPr lang="en-US" altLang="de-DE" dirty="0" err="1"/>
              <a:t>durch</a:t>
            </a:r>
            <a:r>
              <a:rPr lang="en-US" altLang="de-DE" dirty="0"/>
              <a:t> </a:t>
            </a:r>
            <a:r>
              <a:rPr lang="en-US" altLang="de-DE" dirty="0" err="1"/>
              <a:t>Klicken</a:t>
            </a:r>
            <a:r>
              <a:rPr lang="en-US" altLang="de-DE" dirty="0"/>
              <a:t> </a:t>
            </a:r>
            <a:r>
              <a:rPr lang="en-US" altLang="de-DE" dirty="0" err="1"/>
              <a:t>bearbeiten</a:t>
            </a:r>
            <a:endParaRPr lang="en-US" altLang="de-DE" dirty="0"/>
          </a:p>
        </p:txBody>
      </p:sp>
      <p:sp>
        <p:nvSpPr>
          <p:cNvPr id="1027" name="Rectangle 3"/>
          <p:cNvSpPr>
            <a:spLocks noGrp="1" noChangeArrowheads="1"/>
          </p:cNvSpPr>
          <p:nvPr>
            <p:ph type="body" idx="1"/>
          </p:nvPr>
        </p:nvSpPr>
        <p:spPr bwMode="auto">
          <a:xfrm>
            <a:off x="457200" y="1165225"/>
            <a:ext cx="82296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de-DE" dirty="0" err="1"/>
              <a:t>Textmasterformate</a:t>
            </a:r>
            <a:r>
              <a:rPr lang="en-US" altLang="de-DE" dirty="0"/>
              <a:t> </a:t>
            </a:r>
            <a:r>
              <a:rPr lang="en-US" altLang="de-DE" dirty="0" err="1"/>
              <a:t>durch</a:t>
            </a:r>
            <a:r>
              <a:rPr lang="en-US" altLang="de-DE" dirty="0"/>
              <a:t> </a:t>
            </a:r>
            <a:r>
              <a:rPr lang="en-US" altLang="de-DE" dirty="0" err="1"/>
              <a:t>Klicken</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1029" name="Line 7"/>
          <p:cNvSpPr>
            <a:spLocks noChangeShapeType="1"/>
          </p:cNvSpPr>
          <p:nvPr/>
        </p:nvSpPr>
        <p:spPr bwMode="auto">
          <a:xfrm>
            <a:off x="0" y="692150"/>
            <a:ext cx="9144000" cy="0"/>
          </a:xfrm>
          <a:prstGeom prst="line">
            <a:avLst/>
          </a:prstGeom>
          <a:ln>
            <a:solidFill>
              <a:srgbClr val="00457D"/>
            </a:solidFill>
            <a:headEnd/>
            <a:tailEnd/>
          </a:ln>
        </p:spPr>
        <p:style>
          <a:lnRef idx="2">
            <a:schemeClr val="dk1"/>
          </a:lnRef>
          <a:fillRef idx="0">
            <a:schemeClr val="dk1"/>
          </a:fillRef>
          <a:effectRef idx="1">
            <a:schemeClr val="dk1"/>
          </a:effectRef>
          <a:fontRef idx="minor">
            <a:schemeClr val="tx1"/>
          </a:fontRef>
        </p:style>
        <p:txBody>
          <a:bodyPr anchor="ctr"/>
          <a:lstStyle/>
          <a:p>
            <a:pPr eaLnBrk="1" hangingPunct="1">
              <a:defRPr/>
            </a:pPr>
            <a:endParaRPr lang="en-US">
              <a:ln>
                <a:solidFill>
                  <a:srgbClr val="00457D"/>
                </a:solidFill>
              </a:ln>
            </a:endParaRPr>
          </a:p>
        </p:txBody>
      </p:sp>
      <p:sp>
        <p:nvSpPr>
          <p:cNvPr id="1030" name="Text Box 8"/>
          <p:cNvSpPr txBox="1">
            <a:spLocks noChangeArrowheads="1"/>
          </p:cNvSpPr>
          <p:nvPr/>
        </p:nvSpPr>
        <p:spPr bwMode="auto">
          <a:xfrm>
            <a:off x="1258888" y="3429000"/>
            <a:ext cx="4465637" cy="3968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spcBef>
                <a:spcPct val="50000"/>
              </a:spcBef>
              <a:defRPr/>
            </a:pPr>
            <a:endParaRPr lang="en-US">
              <a:solidFill>
                <a:schemeClr val="tx2"/>
              </a:solidFill>
              <a:latin typeface="AvantGarde Md BT" pitchFamily="34" charset="0"/>
            </a:endParaRPr>
          </a:p>
        </p:txBody>
      </p:sp>
      <p:sp>
        <p:nvSpPr>
          <p:cNvPr id="1031" name="Text Box 9"/>
          <p:cNvSpPr txBox="1">
            <a:spLocks noChangeArrowheads="1"/>
          </p:cNvSpPr>
          <p:nvPr/>
        </p:nvSpPr>
        <p:spPr bwMode="auto">
          <a:xfrm>
            <a:off x="1258888" y="3429000"/>
            <a:ext cx="4465637" cy="3968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spcBef>
                <a:spcPct val="50000"/>
              </a:spcBef>
              <a:defRPr/>
            </a:pPr>
            <a:endParaRPr lang="en-US">
              <a:solidFill>
                <a:schemeClr val="tx2"/>
              </a:solidFill>
              <a:latin typeface="AvantGarde Md BT" pitchFamily="34" charset="0"/>
            </a:endParaRPr>
          </a:p>
        </p:txBody>
      </p:sp>
      <p:pic>
        <p:nvPicPr>
          <p:cNvPr id="2"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6050" y="96838"/>
            <a:ext cx="239553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5" r:id="rId1"/>
    <p:sldLayoutId id="2147483714" r:id="rId2"/>
    <p:sldLayoutId id="2147483716" r:id="rId3"/>
    <p:sldLayoutId id="2147483717" r:id="rId4"/>
    <p:sldLayoutId id="2147483718" r:id="rId5"/>
    <p:sldLayoutId id="2147483720" r:id="rId6"/>
    <p:sldLayoutId id="2147483721" r:id="rId7"/>
    <p:sldLayoutId id="2147483722" r:id="rId8"/>
    <p:sldLayoutId id="2147483719" r:id="rId9"/>
    <p:sldLayoutId id="2147483723" r:id="rId10"/>
    <p:sldLayoutId id="2147483724" r:id="rId11"/>
  </p:sldLayoutIdLst>
  <p:txStyles>
    <p:title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www.mathworks.com/help/releases/R2023a/signal/ref/downsample.html?searchHighlight=downsample&amp;s_tid=doc_srchtitle#d124e39297" TargetMode="External"/><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mathworks.com/help/releases/R2023a/matlab/ref/smoothdata.html?searchHighlight=smoothdata&amp;s_tid=doc_srchtitle#d124e1454222"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mathworks.com/help/releases/R2023a/matlab/ref/polyfit.html?doclanguage=en&amp;nocookie=true&amp;prodfilter=ML%20SL%20CF%20DS%20IA%20IP%20ME%20SG%20RT%20ST%20WA&amp;docviewer=helpbrowser&amp;docrelease=R2023a&amp;s_cid=pl_webdoc&amp;loginurl=https%3A%2F%2F127.0.0.1%3A31515%2Ftoolbox%2Fmatlab%2Flogin%2Fweb%2Findex.html%3Fsnc%3DR56ZFJ%26external%3Dtrue%26channel%3D__mlfpmc__&amp;searchsource=mw&amp;snc=IBKZZC&amp;container=jshelpbrowser#bue6sxq-1-y" TargetMode="External"/><Relationship Id="rId2" Type="http://schemas.openxmlformats.org/officeDocument/2006/relationships/hyperlink" Target="https://www.mathworks.com/help/releases/R2023a/matlab/ref/polyfit.html?doclanguage=en&amp;nocookie=true&amp;prodfilter=ML%20SL%20CF%20DS%20IA%20IP%20ME%20SG%20RT%20ST%20WA&amp;docviewer=helpbrowser&amp;docrelease=R2023a&amp;s_cid=pl_webdoc&amp;loginurl=https%3A%2F%2F127.0.0.1%3A31515%2Ftoolbox%2Fmatlab%2Flogin%2Fweb%2Findex.html%3Fsnc%3DR56ZFJ%26external%3Dtrue%26channel%3D__mlfpmc__&amp;searchsource=mw&amp;snc=IBKZZC&amp;container=jshelpbrowser#bue6sxq-1-x" TargetMode="External"/><Relationship Id="rId1" Type="http://schemas.openxmlformats.org/officeDocument/2006/relationships/slideLayout" Target="../slideLayouts/slideLayout2.xml"/><Relationship Id="rId6" Type="http://schemas.openxmlformats.org/officeDocument/2006/relationships/hyperlink" Target="https://www.mathworks.com/help/releases/R2023a/matlab/ref/polyval.html?doclanguage=en&amp;nocookie=true&amp;prodfilter=ML%20SL%20CF%20DS%20IA%20IP%20ME%20SG%20RT%20ST%20WA&amp;docviewer=helpbrowser&amp;docrelease=R2023a&amp;s_cid=pl_webdoc&amp;loginurl=https%3A%2F%2F127.0.0.1%3A31515%2Ftoolbox%2Fmatlab%2Flogin%2Fweb%2Findex.html%3Fsnc%3D7KOMG4%26external%3Dtrue%26channel%3D__mlfpmc__&amp;searchsource=mw&amp;snc=3MFJI6&amp;container=jshelpbrowser#d124e1212820" TargetMode="External"/><Relationship Id="rId5" Type="http://schemas.openxmlformats.org/officeDocument/2006/relationships/hyperlink" Target="https://www.mathworks.com/help/releases/R2023a/matlab/ref/polyval.html?doclanguage=en&amp;nocookie=true&amp;prodfilter=ML%20SL%20CF%20DS%20IA%20IP%20ME%20SG%20RT%20ST%20WA&amp;docviewer=helpbrowser&amp;docrelease=R2023a&amp;s_cid=pl_webdoc&amp;loginurl=https%3A%2F%2F127.0.0.1%3A31515%2Ftoolbox%2Fmatlab%2Flogin%2Fweb%2Findex.html%3Fsnc%3D7KOMG4%26external%3Dtrue%26channel%3D__mlfpmc__&amp;searchsource=mw&amp;snc=3MFJI6&amp;container=jshelpbrowser#f93-999699_sep_shared-p" TargetMode="External"/><Relationship Id="rId4" Type="http://schemas.openxmlformats.org/officeDocument/2006/relationships/hyperlink" Target="https://www.mathworks.com/help/releases/R2023a/matlab/ref/polyfit.html?doclanguage=en&amp;nocookie=true&amp;prodfilter=ML%20SL%20CF%20DS%20IA%20IP%20ME%20SG%20RT%20ST%20WA&amp;docviewer=helpbrowser&amp;docrelease=R2023a&amp;s_cid=pl_webdoc&amp;loginurl=https%3A%2F%2F127.0.0.1%3A31515%2Ftoolbox%2Fmatlab%2Flogin%2Fweb%2Findex.html%3Fsnc%3DR56ZFJ%26external%3Dtrue%26channel%3D__mlfpmc__&amp;searchsource=mw&amp;snc=IBKZZC&amp;container=jshelpbrowser#bue6sxq-1-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eyelogicsolutions.com/history-behind-eye-track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CnXuZSCd11Q&amp;t=1419s" TargetMode="External"/><Relationship Id="rId2" Type="http://schemas.openxmlformats.org/officeDocument/2006/relationships/hyperlink" Target="https://www.hse.ru/mirror/pubs/share/560338728.pdf" TargetMode="External"/><Relationship Id="rId1" Type="http://schemas.openxmlformats.org/officeDocument/2006/relationships/slideLayout" Target="../slideLayouts/slideLayout2.xml"/><Relationship Id="rId6" Type="http://schemas.openxmlformats.org/officeDocument/2006/relationships/hyperlink" Target="http://www.springer.com/" TargetMode="External"/><Relationship Id="rId5" Type="http://schemas.openxmlformats.org/officeDocument/2006/relationships/hyperlink" Target="https://doi.org/10.1016/j.ijpsycho.2020.05.010" TargetMode="External"/><Relationship Id="rId4" Type="http://schemas.openxmlformats.org/officeDocument/2006/relationships/hyperlink" Target="https://doi.org/10.1007/s10055-022-00738-z"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M6vN22Asxq4&amp;t=144s" TargetMode="External"/><Relationship Id="rId2" Type="http://schemas.openxmlformats.org/officeDocument/2006/relationships/hyperlink" Target="https://www.sr-research.com/eyelink-1000-plus/" TargetMode="External"/><Relationship Id="rId1" Type="http://schemas.openxmlformats.org/officeDocument/2006/relationships/slideLayout" Target="../slideLayouts/slideLayout2.xml"/><Relationship Id="rId5" Type="http://schemas.openxmlformats.org/officeDocument/2006/relationships/hyperlink" Target="https://www.sr-research.com/support/thread-239.html" TargetMode="External"/><Relationship Id="rId4" Type="http://schemas.openxmlformats.org/officeDocument/2006/relationships/hyperlink" Target="https://www.youtube.com/watch?app=desktop&amp;v=w73BCV05PfU"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62071" y="5034150"/>
            <a:ext cx="8785225" cy="1754326"/>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000" b="1" dirty="0">
                <a:solidFill>
                  <a:srgbClr val="0070C0"/>
                </a:solidFill>
              </a:rPr>
              <a:t>Development of a Calibration Procedure for the </a:t>
            </a:r>
            <a:r>
              <a:rPr lang="en-US" sz="2000" b="1" dirty="0" err="1">
                <a:solidFill>
                  <a:srgbClr val="0070C0"/>
                </a:solidFill>
              </a:rPr>
              <a:t>EyeLink</a:t>
            </a:r>
            <a:r>
              <a:rPr lang="en-US" sz="2000" b="1" dirty="0">
                <a:solidFill>
                  <a:srgbClr val="0070C0"/>
                </a:solidFill>
              </a:rPr>
              <a:t> 1000 Plus Eye Tracker</a:t>
            </a:r>
            <a:r>
              <a:rPr lang="en-US" altLang="de-DE" sz="2000" b="1" dirty="0">
                <a:solidFill>
                  <a:srgbClr val="0070C0"/>
                </a:solidFill>
                <a:latin typeface="AvantGarde Md BT" pitchFamily="34" charset="0"/>
              </a:rPr>
              <a:t> </a:t>
            </a:r>
            <a:endParaRPr lang="de-DE" altLang="de-DE" sz="1400" b="1" dirty="0">
              <a:solidFill>
                <a:srgbClr val="002060"/>
              </a:solidFill>
              <a:latin typeface="AvantGarde Md BT" pitchFamily="34" charset="0"/>
            </a:endParaRPr>
          </a:p>
          <a:p>
            <a:pPr algn="ctr" eaLnBrk="1" hangingPunct="1">
              <a:spcBef>
                <a:spcPct val="0"/>
              </a:spcBef>
              <a:buNone/>
            </a:pPr>
            <a:r>
              <a:rPr lang="en-US" sz="1800" b="1" dirty="0">
                <a:solidFill>
                  <a:srgbClr val="0070C0"/>
                </a:solidFill>
              </a:rPr>
              <a:t>Asha Babu</a:t>
            </a:r>
            <a:br>
              <a:rPr lang="en-US" sz="1800" b="1" dirty="0"/>
            </a:br>
            <a:r>
              <a:rPr lang="en-US" sz="1800" b="1" dirty="0"/>
              <a:t>Prof. Dr. Daniel J. Strauss, Dr. Farah I. Corona Strauss</a:t>
            </a:r>
          </a:p>
          <a:p>
            <a:pPr algn="ctr" eaLnBrk="1" hangingPunct="1">
              <a:spcBef>
                <a:spcPct val="0"/>
              </a:spcBef>
              <a:buNone/>
            </a:pPr>
            <a:endParaRPr lang="de-DE" sz="1800" b="1" dirty="0"/>
          </a:p>
          <a:p>
            <a:pPr algn="ctr" eaLnBrk="1" hangingPunct="1">
              <a:spcBef>
                <a:spcPct val="0"/>
              </a:spcBef>
              <a:buFontTx/>
              <a:buNone/>
            </a:pPr>
            <a:r>
              <a:rPr lang="en-US" altLang="de-DE" sz="1400" i="1" dirty="0">
                <a:solidFill>
                  <a:schemeClr val="bg2"/>
                </a:solidFill>
                <a:latin typeface="AvantGarde Md BT" pitchFamily="34" charset="0"/>
              </a:rPr>
              <a:t>5.10.2024, Alt </a:t>
            </a:r>
            <a:r>
              <a:rPr lang="en-US" altLang="de-DE" sz="1400" i="1" dirty="0" err="1">
                <a:solidFill>
                  <a:schemeClr val="bg2"/>
                </a:solidFill>
                <a:latin typeface="AvantGarde Md BT" pitchFamily="34" charset="0"/>
              </a:rPr>
              <a:t>Saarbruecken</a:t>
            </a:r>
            <a:r>
              <a:rPr lang="en-US" altLang="de-DE" sz="1400" i="1" dirty="0">
                <a:solidFill>
                  <a:schemeClr val="bg2"/>
                </a:solidFill>
                <a:latin typeface="AvantGarde Md BT" pitchFamily="34" charset="0"/>
              </a:rPr>
              <a:t>./ Project Work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6D27-BEAF-202F-7C46-05FF87019E74}"/>
              </a:ext>
            </a:extLst>
          </p:cNvPr>
          <p:cNvSpPr>
            <a:spLocks noGrp="1"/>
          </p:cNvSpPr>
          <p:nvPr>
            <p:ph type="title"/>
          </p:nvPr>
        </p:nvSpPr>
        <p:spPr/>
        <p:txBody>
          <a:bodyPr/>
          <a:lstStyle/>
          <a:p>
            <a:r>
              <a:rPr lang="en-IN" sz="1800" dirty="0"/>
              <a:t>Pupil - CR Technique</a:t>
            </a:r>
            <a:endParaRPr lang="en-IN" dirty="0"/>
          </a:p>
        </p:txBody>
      </p:sp>
      <p:sp>
        <p:nvSpPr>
          <p:cNvPr id="3" name="Content Placeholder 2">
            <a:extLst>
              <a:ext uri="{FF2B5EF4-FFF2-40B4-BE49-F238E27FC236}">
                <a16:creationId xmlns:a16="http://schemas.microsoft.com/office/drawing/2014/main" id="{2D72642A-8D59-8E5C-D1E4-BB2FDF29C16A}"/>
              </a:ext>
            </a:extLst>
          </p:cNvPr>
          <p:cNvSpPr>
            <a:spLocks noGrp="1"/>
          </p:cNvSpPr>
          <p:nvPr>
            <p:ph idx="1"/>
          </p:nvPr>
        </p:nvSpPr>
        <p:spPr/>
        <p:txBody>
          <a:bodyPr/>
          <a:lstStyle/>
          <a:p>
            <a:r>
              <a:rPr lang="en-IN" sz="2300" dirty="0"/>
              <a:t>Positional difference between the pupil centre and corneal reflection changes with eye rotation but remains relatively constant with minor head movements.</a:t>
            </a:r>
          </a:p>
        </p:txBody>
      </p:sp>
      <p:pic>
        <p:nvPicPr>
          <p:cNvPr id="5" name="Picture 4">
            <a:extLst>
              <a:ext uri="{FF2B5EF4-FFF2-40B4-BE49-F238E27FC236}">
                <a16:creationId xmlns:a16="http://schemas.microsoft.com/office/drawing/2014/main" id="{88F4AA42-DC99-6EB0-7CFF-05F53ED1F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861" y="2662020"/>
            <a:ext cx="4179656" cy="3400484"/>
          </a:xfrm>
          <a:prstGeom prst="rect">
            <a:avLst/>
          </a:prstGeom>
        </p:spPr>
      </p:pic>
      <p:sp>
        <p:nvSpPr>
          <p:cNvPr id="4" name="TextBox 3">
            <a:extLst>
              <a:ext uri="{FF2B5EF4-FFF2-40B4-BE49-F238E27FC236}">
                <a16:creationId xmlns:a16="http://schemas.microsoft.com/office/drawing/2014/main" id="{B1CAE9A1-86FA-1E3A-0AC0-AFE294594E15}"/>
              </a:ext>
            </a:extLst>
          </p:cNvPr>
          <p:cNvSpPr txBox="1"/>
          <p:nvPr/>
        </p:nvSpPr>
        <p:spPr>
          <a:xfrm>
            <a:off x="2627313" y="6062504"/>
            <a:ext cx="2927844" cy="246221"/>
          </a:xfrm>
          <a:prstGeom prst="rect">
            <a:avLst/>
          </a:prstGeom>
          <a:noFill/>
        </p:spPr>
        <p:txBody>
          <a:bodyPr wrap="square">
            <a:spAutoFit/>
          </a:bodyPr>
          <a:lstStyle/>
          <a:p>
            <a:r>
              <a:rPr lang="en-IN" sz="1000" dirty="0">
                <a:latin typeface="+mj-lt"/>
              </a:rPr>
              <a:t>Fig 8. </a:t>
            </a:r>
            <a:r>
              <a:rPr lang="en-US" sz="1000" dirty="0">
                <a:effectLst/>
                <a:latin typeface="+mj-lt"/>
                <a:ea typeface="Times New Roman" panose="02020603050405020304" pitchFamily="18" charset="0"/>
              </a:rPr>
              <a:t>When the Position of CR eye rotates</a:t>
            </a:r>
            <a:r>
              <a:rPr lang="en-IN" sz="1000" dirty="0">
                <a:latin typeface="+mj-lt"/>
              </a:rPr>
              <a:t>. </a:t>
            </a:r>
            <a:r>
              <a:rPr lang="en-IN" sz="1000" dirty="0">
                <a:solidFill>
                  <a:srgbClr val="0070C0"/>
                </a:solidFill>
              </a:rPr>
              <a:t>[7]</a:t>
            </a:r>
            <a:r>
              <a:rPr lang="en-IN" sz="1000" dirty="0">
                <a:latin typeface="+mj-lt"/>
              </a:rPr>
              <a:t> </a:t>
            </a:r>
          </a:p>
        </p:txBody>
      </p:sp>
      <p:sp>
        <p:nvSpPr>
          <p:cNvPr id="6" name="TextBox 5">
            <a:extLst>
              <a:ext uri="{FF2B5EF4-FFF2-40B4-BE49-F238E27FC236}">
                <a16:creationId xmlns:a16="http://schemas.microsoft.com/office/drawing/2014/main" id="{EE9EEE56-B153-B8ED-F598-6703A5E631B1}"/>
              </a:ext>
            </a:extLst>
          </p:cNvPr>
          <p:cNvSpPr txBox="1"/>
          <p:nvPr/>
        </p:nvSpPr>
        <p:spPr>
          <a:xfrm>
            <a:off x="7040880" y="6206490"/>
            <a:ext cx="1851660" cy="307777"/>
          </a:xfrm>
          <a:prstGeom prst="rect">
            <a:avLst/>
          </a:prstGeom>
          <a:noFill/>
        </p:spPr>
        <p:txBody>
          <a:bodyPr wrap="square" rtlCol="0">
            <a:spAutoFit/>
          </a:bodyPr>
          <a:lstStyle/>
          <a:p>
            <a:pPr algn="r"/>
            <a:r>
              <a:rPr lang="en-IN" sz="1400" dirty="0"/>
              <a:t>9</a:t>
            </a:r>
          </a:p>
        </p:txBody>
      </p:sp>
    </p:spTree>
    <p:extLst>
      <p:ext uri="{BB962C8B-B14F-4D97-AF65-F5344CB8AC3E}">
        <p14:creationId xmlns:p14="http://schemas.microsoft.com/office/powerpoint/2010/main" val="1871800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0230-04E6-A7C2-19EA-71F945BE4109}"/>
              </a:ext>
            </a:extLst>
          </p:cNvPr>
          <p:cNvSpPr>
            <a:spLocks noGrp="1"/>
          </p:cNvSpPr>
          <p:nvPr>
            <p:ph type="title"/>
          </p:nvPr>
        </p:nvSpPr>
        <p:spPr/>
        <p:txBody>
          <a:bodyPr/>
          <a:lstStyle/>
          <a:p>
            <a:r>
              <a:rPr lang="en-US" sz="1800" dirty="0"/>
              <a:t>Role of Thresholds</a:t>
            </a:r>
            <a:endParaRPr lang="en-IN" dirty="0"/>
          </a:p>
        </p:txBody>
      </p:sp>
      <p:sp>
        <p:nvSpPr>
          <p:cNvPr id="3" name="Content Placeholder 2">
            <a:extLst>
              <a:ext uri="{FF2B5EF4-FFF2-40B4-BE49-F238E27FC236}">
                <a16:creationId xmlns:a16="http://schemas.microsoft.com/office/drawing/2014/main" id="{E4BCA783-D1EE-3803-0E8F-922750416E84}"/>
              </a:ext>
            </a:extLst>
          </p:cNvPr>
          <p:cNvSpPr>
            <a:spLocks noGrp="1"/>
          </p:cNvSpPr>
          <p:nvPr>
            <p:ph idx="1"/>
          </p:nvPr>
        </p:nvSpPr>
        <p:spPr/>
        <p:txBody>
          <a:bodyPr/>
          <a:lstStyle/>
          <a:p>
            <a:r>
              <a:rPr lang="en-US" sz="2300" dirty="0"/>
              <a:t>The Centre of the pupil is estimated based on </a:t>
            </a:r>
            <a:r>
              <a:rPr lang="en-US" sz="2300" dirty="0" err="1"/>
              <a:t>thresholded</a:t>
            </a:r>
            <a:r>
              <a:rPr lang="en-US" sz="2300" dirty="0"/>
              <a:t> pixels.</a:t>
            </a:r>
            <a:endParaRPr lang="en-IN" sz="2300" dirty="0"/>
          </a:p>
          <a:p>
            <a:r>
              <a:rPr lang="en-US" sz="2300" dirty="0"/>
              <a:t>Pupil and CR thresholds are greyscale values varying from 0 (black) to 255(white). </a:t>
            </a:r>
          </a:p>
          <a:p>
            <a:r>
              <a:rPr lang="en-US" sz="2300" dirty="0"/>
              <a:t>Here, the idea is to feed the host PC how black or white something must be considered as Pupil or CR.</a:t>
            </a:r>
            <a:endParaRPr lang="en-IN" sz="2300" dirty="0"/>
          </a:p>
        </p:txBody>
      </p:sp>
      <p:pic>
        <p:nvPicPr>
          <p:cNvPr id="5" name="Picture 4">
            <a:extLst>
              <a:ext uri="{FF2B5EF4-FFF2-40B4-BE49-F238E27FC236}">
                <a16:creationId xmlns:a16="http://schemas.microsoft.com/office/drawing/2014/main" id="{77D01602-CEB6-0E63-14A7-475EF4F18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854013"/>
            <a:ext cx="4545874" cy="2208491"/>
          </a:xfrm>
          <a:prstGeom prst="rect">
            <a:avLst/>
          </a:prstGeom>
        </p:spPr>
      </p:pic>
      <p:sp>
        <p:nvSpPr>
          <p:cNvPr id="8" name="TextBox 7">
            <a:extLst>
              <a:ext uri="{FF2B5EF4-FFF2-40B4-BE49-F238E27FC236}">
                <a16:creationId xmlns:a16="http://schemas.microsoft.com/office/drawing/2014/main" id="{2098BBE2-85F7-3DDF-D8A1-D8011FE84229}"/>
              </a:ext>
            </a:extLst>
          </p:cNvPr>
          <p:cNvSpPr txBox="1"/>
          <p:nvPr/>
        </p:nvSpPr>
        <p:spPr>
          <a:xfrm>
            <a:off x="2444017" y="6185614"/>
            <a:ext cx="4578626" cy="246221"/>
          </a:xfrm>
          <a:prstGeom prst="rect">
            <a:avLst/>
          </a:prstGeom>
          <a:noFill/>
        </p:spPr>
        <p:txBody>
          <a:bodyPr wrap="square">
            <a:spAutoFit/>
          </a:bodyPr>
          <a:lstStyle/>
          <a:p>
            <a:r>
              <a:rPr lang="en-IN" sz="1000" dirty="0">
                <a:latin typeface="+mj-lt"/>
              </a:rPr>
              <a:t>Fig 9. </a:t>
            </a:r>
            <a:r>
              <a:rPr lang="en-US" sz="1000" dirty="0">
                <a:effectLst/>
                <a:latin typeface="+mj-lt"/>
                <a:ea typeface="Times New Roman" panose="02020603050405020304" pitchFamily="18" charset="0"/>
              </a:rPr>
              <a:t>Focusing the Camera</a:t>
            </a:r>
            <a:r>
              <a:rPr lang="en-US" sz="1000" dirty="0">
                <a:latin typeface="+mj-lt"/>
                <a:ea typeface="Times New Roman" panose="02020603050405020304" pitchFamily="18" charset="0"/>
              </a:rPr>
              <a:t>. </a:t>
            </a:r>
            <a:r>
              <a:rPr lang="en-IN" sz="1000" dirty="0">
                <a:solidFill>
                  <a:srgbClr val="0070C0"/>
                </a:solidFill>
              </a:rPr>
              <a:t>[7] </a:t>
            </a:r>
            <a:r>
              <a:rPr lang="en-US" sz="1000" dirty="0">
                <a:effectLst/>
                <a:latin typeface="+mj-lt"/>
                <a:ea typeface="Times New Roman" panose="02020603050405020304" pitchFamily="18" charset="0"/>
              </a:rPr>
              <a:t> and fixing the </a:t>
            </a:r>
            <a:r>
              <a:rPr lang="en-US" sz="1000" dirty="0" err="1">
                <a:effectLst/>
                <a:latin typeface="+mj-lt"/>
                <a:ea typeface="Times New Roman" panose="02020603050405020304" pitchFamily="18" charset="0"/>
              </a:rPr>
              <a:t>centre</a:t>
            </a:r>
            <a:r>
              <a:rPr lang="en-US" sz="1000" dirty="0">
                <a:effectLst/>
                <a:latin typeface="+mj-lt"/>
                <a:ea typeface="Times New Roman" panose="02020603050405020304" pitchFamily="18" charset="0"/>
              </a:rPr>
              <a:t> of th</a:t>
            </a:r>
            <a:r>
              <a:rPr lang="en-US" sz="1000" dirty="0">
                <a:latin typeface="+mj-lt"/>
                <a:ea typeface="Times New Roman" panose="02020603050405020304" pitchFamily="18" charset="0"/>
              </a:rPr>
              <a:t>e camera </a:t>
            </a:r>
            <a:r>
              <a:rPr lang="en-IN" sz="1000" dirty="0">
                <a:solidFill>
                  <a:srgbClr val="0070C0"/>
                </a:solidFill>
              </a:rPr>
              <a:t> </a:t>
            </a:r>
            <a:endParaRPr lang="en-IN" sz="1000" dirty="0">
              <a:latin typeface="+mj-lt"/>
            </a:endParaRPr>
          </a:p>
        </p:txBody>
      </p:sp>
      <p:pic>
        <p:nvPicPr>
          <p:cNvPr id="4" name="Picture 3">
            <a:extLst>
              <a:ext uri="{FF2B5EF4-FFF2-40B4-BE49-F238E27FC236}">
                <a16:creationId xmlns:a16="http://schemas.microsoft.com/office/drawing/2014/main" id="{AF9A29BC-10CB-363F-381A-65850C84AB7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461" r="-138" b="32052"/>
          <a:stretch/>
        </p:blipFill>
        <p:spPr bwMode="auto">
          <a:xfrm>
            <a:off x="5449555" y="3610528"/>
            <a:ext cx="2790764" cy="2451976"/>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B8BA1D3-E0CF-080E-4F5D-D9929201B91C}"/>
              </a:ext>
            </a:extLst>
          </p:cNvPr>
          <p:cNvSpPr txBox="1"/>
          <p:nvPr/>
        </p:nvSpPr>
        <p:spPr>
          <a:xfrm>
            <a:off x="7040880" y="6206490"/>
            <a:ext cx="1851660" cy="307777"/>
          </a:xfrm>
          <a:prstGeom prst="rect">
            <a:avLst/>
          </a:prstGeom>
          <a:noFill/>
        </p:spPr>
        <p:txBody>
          <a:bodyPr wrap="square" rtlCol="0">
            <a:spAutoFit/>
          </a:bodyPr>
          <a:lstStyle/>
          <a:p>
            <a:pPr algn="r"/>
            <a:r>
              <a:rPr lang="en-IN" sz="1400" dirty="0"/>
              <a:t>10</a:t>
            </a:r>
          </a:p>
        </p:txBody>
      </p:sp>
    </p:spTree>
    <p:extLst>
      <p:ext uri="{BB962C8B-B14F-4D97-AF65-F5344CB8AC3E}">
        <p14:creationId xmlns:p14="http://schemas.microsoft.com/office/powerpoint/2010/main" val="340278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32D4-CBDE-8A58-0290-CAC34ED99189}"/>
              </a:ext>
            </a:extLst>
          </p:cNvPr>
          <p:cNvSpPr>
            <a:spLocks noGrp="1"/>
          </p:cNvSpPr>
          <p:nvPr>
            <p:ph type="title"/>
          </p:nvPr>
        </p:nvSpPr>
        <p:spPr/>
        <p:txBody>
          <a:bodyPr/>
          <a:lstStyle/>
          <a:p>
            <a:r>
              <a:rPr lang="en-US" sz="1800" dirty="0"/>
              <a:t>Role of Thresholds</a:t>
            </a:r>
            <a:endParaRPr lang="en-IN" dirty="0"/>
          </a:p>
        </p:txBody>
      </p:sp>
      <p:pic>
        <p:nvPicPr>
          <p:cNvPr id="5" name="Content Placeholder 4">
            <a:extLst>
              <a:ext uri="{FF2B5EF4-FFF2-40B4-BE49-F238E27FC236}">
                <a16:creationId xmlns:a16="http://schemas.microsoft.com/office/drawing/2014/main" id="{9254B95B-B6BF-D659-58D3-5C942D9891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073" y="767262"/>
            <a:ext cx="8322365" cy="5609974"/>
          </a:xfrm>
        </p:spPr>
      </p:pic>
      <p:sp>
        <p:nvSpPr>
          <p:cNvPr id="9" name="TextBox 8">
            <a:extLst>
              <a:ext uri="{FF2B5EF4-FFF2-40B4-BE49-F238E27FC236}">
                <a16:creationId xmlns:a16="http://schemas.microsoft.com/office/drawing/2014/main" id="{4A1A7E43-D68C-3C38-31A0-BEEA52FA034D}"/>
              </a:ext>
            </a:extLst>
          </p:cNvPr>
          <p:cNvSpPr txBox="1"/>
          <p:nvPr/>
        </p:nvSpPr>
        <p:spPr>
          <a:xfrm>
            <a:off x="2978561" y="6523785"/>
            <a:ext cx="4578626" cy="307777"/>
          </a:xfrm>
          <a:prstGeom prst="rect">
            <a:avLst/>
          </a:prstGeom>
          <a:noFill/>
        </p:spPr>
        <p:txBody>
          <a:bodyPr wrap="square">
            <a:spAutoFit/>
          </a:bodyPr>
          <a:lstStyle/>
          <a:p>
            <a:r>
              <a:rPr lang="en-US" sz="1000" dirty="0">
                <a:effectLst/>
                <a:latin typeface="+mj-lt"/>
                <a:ea typeface="Times New Roman" panose="02020603050405020304" pitchFamily="18" charset="0"/>
              </a:rPr>
              <a:t>Fig 10. Pupil and CR adjusting the monitor </a:t>
            </a:r>
            <a:r>
              <a:rPr lang="en-IN" sz="1400" dirty="0"/>
              <a:t> </a:t>
            </a:r>
            <a:r>
              <a:rPr lang="en-IN" sz="1000" dirty="0">
                <a:solidFill>
                  <a:srgbClr val="0070C0"/>
                </a:solidFill>
              </a:rPr>
              <a:t>[13]</a:t>
            </a:r>
            <a:endParaRPr lang="en-IN" sz="1000" dirty="0">
              <a:latin typeface="+mj-lt"/>
            </a:endParaRPr>
          </a:p>
        </p:txBody>
      </p:sp>
      <p:sp>
        <p:nvSpPr>
          <p:cNvPr id="3" name="TextBox 2">
            <a:extLst>
              <a:ext uri="{FF2B5EF4-FFF2-40B4-BE49-F238E27FC236}">
                <a16:creationId xmlns:a16="http://schemas.microsoft.com/office/drawing/2014/main" id="{E56F7224-06AE-9671-C4E0-25D4461A836D}"/>
              </a:ext>
            </a:extLst>
          </p:cNvPr>
          <p:cNvSpPr txBox="1"/>
          <p:nvPr/>
        </p:nvSpPr>
        <p:spPr>
          <a:xfrm>
            <a:off x="7040880" y="6412230"/>
            <a:ext cx="1851660" cy="307777"/>
          </a:xfrm>
          <a:prstGeom prst="rect">
            <a:avLst/>
          </a:prstGeom>
          <a:noFill/>
        </p:spPr>
        <p:txBody>
          <a:bodyPr wrap="square" rtlCol="0">
            <a:spAutoFit/>
          </a:bodyPr>
          <a:lstStyle/>
          <a:p>
            <a:pPr algn="r"/>
            <a:r>
              <a:rPr lang="en-IN" sz="1400" dirty="0"/>
              <a:t>11</a:t>
            </a:r>
          </a:p>
        </p:txBody>
      </p:sp>
    </p:spTree>
    <p:extLst>
      <p:ext uri="{BB962C8B-B14F-4D97-AF65-F5344CB8AC3E}">
        <p14:creationId xmlns:p14="http://schemas.microsoft.com/office/powerpoint/2010/main" val="527408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E74B-C71A-7568-DA94-DFBD211454D0}"/>
              </a:ext>
            </a:extLst>
          </p:cNvPr>
          <p:cNvSpPr>
            <a:spLocks noGrp="1"/>
          </p:cNvSpPr>
          <p:nvPr>
            <p:ph type="title"/>
          </p:nvPr>
        </p:nvSpPr>
        <p:spPr/>
        <p:txBody>
          <a:bodyPr/>
          <a:lstStyle/>
          <a:p>
            <a:r>
              <a:rPr lang="en-US" sz="1800" dirty="0"/>
              <a:t>Role of Thresholds</a:t>
            </a:r>
            <a:endParaRPr lang="en-IN" dirty="0"/>
          </a:p>
        </p:txBody>
      </p:sp>
      <p:pic>
        <p:nvPicPr>
          <p:cNvPr id="7" name="Content Placeholder 6">
            <a:extLst>
              <a:ext uri="{FF2B5EF4-FFF2-40B4-BE49-F238E27FC236}">
                <a16:creationId xmlns:a16="http://schemas.microsoft.com/office/drawing/2014/main" id="{1C44717B-1109-E561-1CEC-C7EDD3430B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670" y="1174072"/>
            <a:ext cx="5394960" cy="1830385"/>
          </a:xfrm>
          <a:prstGeom prst="rect">
            <a:avLst/>
          </a:prstGeom>
        </p:spPr>
      </p:pic>
      <p:pic>
        <p:nvPicPr>
          <p:cNvPr id="5" name="Picture 4">
            <a:extLst>
              <a:ext uri="{FF2B5EF4-FFF2-40B4-BE49-F238E27FC236}">
                <a16:creationId xmlns:a16="http://schemas.microsoft.com/office/drawing/2014/main" id="{E7623D2A-0CD5-C2DA-303A-A40615347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424" y="4064595"/>
            <a:ext cx="5224206" cy="1619333"/>
          </a:xfrm>
          <a:prstGeom prst="rect">
            <a:avLst/>
          </a:prstGeom>
        </p:spPr>
      </p:pic>
      <p:sp>
        <p:nvSpPr>
          <p:cNvPr id="8" name="TextBox 7">
            <a:extLst>
              <a:ext uri="{FF2B5EF4-FFF2-40B4-BE49-F238E27FC236}">
                <a16:creationId xmlns:a16="http://schemas.microsoft.com/office/drawing/2014/main" id="{17FA477A-B337-E873-80FA-D5D90DEFA4B7}"/>
              </a:ext>
            </a:extLst>
          </p:cNvPr>
          <p:cNvSpPr txBox="1"/>
          <p:nvPr/>
        </p:nvSpPr>
        <p:spPr>
          <a:xfrm>
            <a:off x="3346240" y="3165194"/>
            <a:ext cx="4578626" cy="307777"/>
          </a:xfrm>
          <a:prstGeom prst="rect">
            <a:avLst/>
          </a:prstGeom>
          <a:noFill/>
        </p:spPr>
        <p:txBody>
          <a:bodyPr wrap="square">
            <a:spAutoFit/>
          </a:bodyPr>
          <a:lstStyle/>
          <a:p>
            <a:r>
              <a:rPr lang="en-US" sz="1000" dirty="0">
                <a:effectLst/>
                <a:latin typeface="+mj-lt"/>
                <a:ea typeface="Times New Roman" panose="02020603050405020304" pitchFamily="18" charset="0"/>
              </a:rPr>
              <a:t>Fig 11. Different pupil thresholds </a:t>
            </a:r>
            <a:r>
              <a:rPr lang="en-IN" sz="1400" dirty="0"/>
              <a:t> </a:t>
            </a:r>
            <a:r>
              <a:rPr lang="en-IN" sz="1000" dirty="0">
                <a:solidFill>
                  <a:srgbClr val="0070C0"/>
                </a:solidFill>
              </a:rPr>
              <a:t>[8]</a:t>
            </a:r>
            <a:endParaRPr lang="en-IN" sz="1000" dirty="0">
              <a:latin typeface="+mj-lt"/>
            </a:endParaRPr>
          </a:p>
        </p:txBody>
      </p:sp>
      <p:sp>
        <p:nvSpPr>
          <p:cNvPr id="10" name="TextBox 9">
            <a:extLst>
              <a:ext uri="{FF2B5EF4-FFF2-40B4-BE49-F238E27FC236}">
                <a16:creationId xmlns:a16="http://schemas.microsoft.com/office/drawing/2014/main" id="{46C46217-A90A-745F-1354-B67D823CDDF2}"/>
              </a:ext>
            </a:extLst>
          </p:cNvPr>
          <p:cNvSpPr txBox="1"/>
          <p:nvPr/>
        </p:nvSpPr>
        <p:spPr>
          <a:xfrm>
            <a:off x="3356183" y="5683928"/>
            <a:ext cx="4578626" cy="307777"/>
          </a:xfrm>
          <a:prstGeom prst="rect">
            <a:avLst/>
          </a:prstGeom>
          <a:noFill/>
        </p:spPr>
        <p:txBody>
          <a:bodyPr wrap="square">
            <a:spAutoFit/>
          </a:bodyPr>
          <a:lstStyle/>
          <a:p>
            <a:r>
              <a:rPr lang="en-US" sz="1000" dirty="0">
                <a:effectLst/>
                <a:latin typeface="+mj-lt"/>
                <a:ea typeface="Times New Roman" panose="02020603050405020304" pitchFamily="18" charset="0"/>
              </a:rPr>
              <a:t>Fig 12. Different CR thresholds </a:t>
            </a:r>
            <a:r>
              <a:rPr lang="en-IN" sz="1400" dirty="0"/>
              <a:t> </a:t>
            </a:r>
            <a:r>
              <a:rPr lang="en-IN" sz="1000" dirty="0">
                <a:solidFill>
                  <a:srgbClr val="0070C0"/>
                </a:solidFill>
              </a:rPr>
              <a:t>[8]</a:t>
            </a:r>
            <a:r>
              <a:rPr lang="en-US" sz="1000" dirty="0">
                <a:effectLst/>
                <a:latin typeface="+mj-lt"/>
                <a:ea typeface="Times New Roman" panose="02020603050405020304" pitchFamily="18" charset="0"/>
              </a:rPr>
              <a:t> </a:t>
            </a:r>
            <a:endParaRPr lang="en-IN" sz="1000" dirty="0">
              <a:latin typeface="+mj-lt"/>
            </a:endParaRPr>
          </a:p>
        </p:txBody>
      </p:sp>
      <p:sp>
        <p:nvSpPr>
          <p:cNvPr id="3" name="TextBox 2">
            <a:extLst>
              <a:ext uri="{FF2B5EF4-FFF2-40B4-BE49-F238E27FC236}">
                <a16:creationId xmlns:a16="http://schemas.microsoft.com/office/drawing/2014/main" id="{25BB3066-9D12-A57E-468B-D6F1B3618A30}"/>
              </a:ext>
            </a:extLst>
          </p:cNvPr>
          <p:cNvSpPr txBox="1"/>
          <p:nvPr/>
        </p:nvSpPr>
        <p:spPr>
          <a:xfrm>
            <a:off x="7040880" y="6206490"/>
            <a:ext cx="1851660" cy="307777"/>
          </a:xfrm>
          <a:prstGeom prst="rect">
            <a:avLst/>
          </a:prstGeom>
          <a:noFill/>
        </p:spPr>
        <p:txBody>
          <a:bodyPr wrap="square" rtlCol="0">
            <a:spAutoFit/>
          </a:bodyPr>
          <a:lstStyle/>
          <a:p>
            <a:pPr algn="r"/>
            <a:r>
              <a:rPr lang="en-IN" sz="1400" dirty="0"/>
              <a:t>12</a:t>
            </a:r>
          </a:p>
        </p:txBody>
      </p:sp>
    </p:spTree>
    <p:extLst>
      <p:ext uri="{BB962C8B-B14F-4D97-AF65-F5344CB8AC3E}">
        <p14:creationId xmlns:p14="http://schemas.microsoft.com/office/powerpoint/2010/main" val="56461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1FF1-F686-FA0C-F182-64488A92DD4B}"/>
              </a:ext>
            </a:extLst>
          </p:cNvPr>
          <p:cNvSpPr>
            <a:spLocks noGrp="1"/>
          </p:cNvSpPr>
          <p:nvPr>
            <p:ph type="title"/>
          </p:nvPr>
        </p:nvSpPr>
        <p:spPr/>
        <p:txBody>
          <a:bodyPr/>
          <a:lstStyle/>
          <a:p>
            <a:r>
              <a:rPr lang="en-US" sz="1800" dirty="0"/>
              <a:t>Role of Thresholds</a:t>
            </a:r>
            <a:endParaRPr lang="en-IN" dirty="0"/>
          </a:p>
        </p:txBody>
      </p:sp>
      <p:sp>
        <p:nvSpPr>
          <p:cNvPr id="3" name="Content Placeholder 2">
            <a:extLst>
              <a:ext uri="{FF2B5EF4-FFF2-40B4-BE49-F238E27FC236}">
                <a16:creationId xmlns:a16="http://schemas.microsoft.com/office/drawing/2014/main" id="{F3F9E523-C843-BA4C-E73A-61009DC1A621}"/>
              </a:ext>
            </a:extLst>
          </p:cNvPr>
          <p:cNvSpPr>
            <a:spLocks noGrp="1"/>
          </p:cNvSpPr>
          <p:nvPr>
            <p:ph idx="1"/>
          </p:nvPr>
        </p:nvSpPr>
        <p:spPr/>
        <p:txBody>
          <a:bodyPr/>
          <a:lstStyle/>
          <a:p>
            <a:r>
              <a:rPr lang="en-IN" dirty="0"/>
              <a:t>Heart of the eye tracing</a:t>
            </a:r>
          </a:p>
          <a:p>
            <a:endParaRPr lang="en-IN" dirty="0"/>
          </a:p>
        </p:txBody>
      </p:sp>
      <p:pic>
        <p:nvPicPr>
          <p:cNvPr id="7" name="Picture 6">
            <a:extLst>
              <a:ext uri="{FF2B5EF4-FFF2-40B4-BE49-F238E27FC236}">
                <a16:creationId xmlns:a16="http://schemas.microsoft.com/office/drawing/2014/main" id="{0D867CA1-C4E1-DBF2-50BB-21838A7EF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960" y="1851107"/>
            <a:ext cx="4464787" cy="3741309"/>
          </a:xfrm>
          <a:prstGeom prst="rect">
            <a:avLst/>
          </a:prstGeom>
        </p:spPr>
      </p:pic>
      <p:sp>
        <p:nvSpPr>
          <p:cNvPr id="9" name="TextBox 8">
            <a:extLst>
              <a:ext uri="{FF2B5EF4-FFF2-40B4-BE49-F238E27FC236}">
                <a16:creationId xmlns:a16="http://schemas.microsoft.com/office/drawing/2014/main" id="{71C24053-5FA3-C64B-A845-0D49EDBA1B20}"/>
              </a:ext>
            </a:extLst>
          </p:cNvPr>
          <p:cNvSpPr txBox="1"/>
          <p:nvPr/>
        </p:nvSpPr>
        <p:spPr>
          <a:xfrm>
            <a:off x="3578731" y="5569664"/>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13. Pixels detected on the camera </a:t>
            </a:r>
            <a:r>
              <a:rPr lang="en-IN" sz="1400" dirty="0"/>
              <a:t> </a:t>
            </a:r>
            <a:r>
              <a:rPr lang="en-IN" sz="1000" dirty="0">
                <a:solidFill>
                  <a:srgbClr val="0070C0"/>
                </a:solidFill>
              </a:rPr>
              <a:t>[8]</a:t>
            </a:r>
            <a:endParaRPr lang="en-IN" sz="1000" dirty="0">
              <a:latin typeface="+mj-lt"/>
            </a:endParaRPr>
          </a:p>
        </p:txBody>
      </p:sp>
      <p:sp>
        <p:nvSpPr>
          <p:cNvPr id="4" name="TextBox 3">
            <a:extLst>
              <a:ext uri="{FF2B5EF4-FFF2-40B4-BE49-F238E27FC236}">
                <a16:creationId xmlns:a16="http://schemas.microsoft.com/office/drawing/2014/main" id="{373F60BC-0287-0502-7327-7225E963CA39}"/>
              </a:ext>
            </a:extLst>
          </p:cNvPr>
          <p:cNvSpPr txBox="1"/>
          <p:nvPr/>
        </p:nvSpPr>
        <p:spPr>
          <a:xfrm>
            <a:off x="7040880" y="6206490"/>
            <a:ext cx="1851660" cy="307777"/>
          </a:xfrm>
          <a:prstGeom prst="rect">
            <a:avLst/>
          </a:prstGeom>
          <a:noFill/>
        </p:spPr>
        <p:txBody>
          <a:bodyPr wrap="square" rtlCol="0">
            <a:spAutoFit/>
          </a:bodyPr>
          <a:lstStyle/>
          <a:p>
            <a:pPr algn="r"/>
            <a:r>
              <a:rPr lang="en-IN" sz="1400" dirty="0"/>
              <a:t>13</a:t>
            </a:r>
          </a:p>
        </p:txBody>
      </p:sp>
    </p:spTree>
    <p:extLst>
      <p:ext uri="{BB962C8B-B14F-4D97-AF65-F5344CB8AC3E}">
        <p14:creationId xmlns:p14="http://schemas.microsoft.com/office/powerpoint/2010/main" val="1818712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8440-8E67-FCC9-C805-ADAB808797F5}"/>
              </a:ext>
            </a:extLst>
          </p:cNvPr>
          <p:cNvSpPr>
            <a:spLocks noGrp="1"/>
          </p:cNvSpPr>
          <p:nvPr>
            <p:ph type="title"/>
          </p:nvPr>
        </p:nvSpPr>
        <p:spPr/>
        <p:txBody>
          <a:bodyPr/>
          <a:lstStyle/>
          <a:p>
            <a:r>
              <a:rPr lang="en-IN" dirty="0"/>
              <a:t> Camera Setup</a:t>
            </a:r>
          </a:p>
        </p:txBody>
      </p:sp>
      <p:pic>
        <p:nvPicPr>
          <p:cNvPr id="4" name="Content Placeholder 3">
            <a:extLst>
              <a:ext uri="{FF2B5EF4-FFF2-40B4-BE49-F238E27FC236}">
                <a16:creationId xmlns:a16="http://schemas.microsoft.com/office/drawing/2014/main" id="{82F91F4B-4316-B848-D642-3335FD9E01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071" y="768626"/>
            <a:ext cx="8362120" cy="5368938"/>
          </a:xfrm>
          <a:prstGeom prst="rect">
            <a:avLst/>
          </a:prstGeom>
        </p:spPr>
      </p:pic>
      <p:sp>
        <p:nvSpPr>
          <p:cNvPr id="6" name="TextBox 5">
            <a:extLst>
              <a:ext uri="{FF2B5EF4-FFF2-40B4-BE49-F238E27FC236}">
                <a16:creationId xmlns:a16="http://schemas.microsoft.com/office/drawing/2014/main" id="{1C1623F6-56EF-AEA4-8E64-BEACCA438034}"/>
              </a:ext>
            </a:extLst>
          </p:cNvPr>
          <p:cNvSpPr txBox="1"/>
          <p:nvPr/>
        </p:nvSpPr>
        <p:spPr>
          <a:xfrm>
            <a:off x="3578731" y="6162366"/>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1</a:t>
            </a:r>
            <a:r>
              <a:rPr lang="en-US" sz="1000" dirty="0">
                <a:latin typeface="+mj-lt"/>
                <a:ea typeface="Times New Roman" panose="02020603050405020304" pitchFamily="18" charset="0"/>
              </a:rPr>
              <a:t>6</a:t>
            </a:r>
            <a:r>
              <a:rPr lang="en-US" sz="1000" dirty="0">
                <a:effectLst/>
                <a:latin typeface="+mj-lt"/>
                <a:ea typeface="Times New Roman" panose="02020603050405020304" pitchFamily="18" charset="0"/>
              </a:rPr>
              <a:t>. Offline Screen Image</a:t>
            </a:r>
            <a:r>
              <a:rPr lang="en-IN" sz="1400" dirty="0"/>
              <a:t> </a:t>
            </a:r>
            <a:r>
              <a:rPr lang="en-IN" sz="1000" dirty="0">
                <a:solidFill>
                  <a:srgbClr val="0070C0"/>
                </a:solidFill>
              </a:rPr>
              <a:t>[8]</a:t>
            </a:r>
            <a:endParaRPr lang="en-IN" sz="1000" dirty="0">
              <a:latin typeface="+mj-lt"/>
            </a:endParaRPr>
          </a:p>
        </p:txBody>
      </p:sp>
      <p:sp>
        <p:nvSpPr>
          <p:cNvPr id="3" name="TextBox 2">
            <a:extLst>
              <a:ext uri="{FF2B5EF4-FFF2-40B4-BE49-F238E27FC236}">
                <a16:creationId xmlns:a16="http://schemas.microsoft.com/office/drawing/2014/main" id="{55DC138A-0521-E87C-C6F8-09E86142F10D}"/>
              </a:ext>
            </a:extLst>
          </p:cNvPr>
          <p:cNvSpPr txBox="1"/>
          <p:nvPr/>
        </p:nvSpPr>
        <p:spPr>
          <a:xfrm>
            <a:off x="7040880" y="6206490"/>
            <a:ext cx="1851660" cy="307777"/>
          </a:xfrm>
          <a:prstGeom prst="rect">
            <a:avLst/>
          </a:prstGeom>
          <a:noFill/>
        </p:spPr>
        <p:txBody>
          <a:bodyPr wrap="square" rtlCol="0">
            <a:spAutoFit/>
          </a:bodyPr>
          <a:lstStyle/>
          <a:p>
            <a:pPr algn="r"/>
            <a:r>
              <a:rPr lang="en-IN" sz="1400" dirty="0"/>
              <a:t>14</a:t>
            </a:r>
          </a:p>
        </p:txBody>
      </p:sp>
    </p:spTree>
    <p:extLst>
      <p:ext uri="{BB962C8B-B14F-4D97-AF65-F5344CB8AC3E}">
        <p14:creationId xmlns:p14="http://schemas.microsoft.com/office/powerpoint/2010/main" val="3371459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7608A-3FC9-B0EE-B894-894182095A9C}"/>
              </a:ext>
            </a:extLst>
          </p:cNvPr>
          <p:cNvSpPr>
            <a:spLocks noGrp="1"/>
          </p:cNvSpPr>
          <p:nvPr>
            <p:ph type="title"/>
          </p:nvPr>
        </p:nvSpPr>
        <p:spPr/>
        <p:txBody>
          <a:bodyPr/>
          <a:lstStyle/>
          <a:p>
            <a:r>
              <a:rPr lang="en-IN" dirty="0"/>
              <a:t>Setup</a:t>
            </a:r>
          </a:p>
        </p:txBody>
      </p:sp>
      <p:sp>
        <p:nvSpPr>
          <p:cNvPr id="3" name="Content Placeholder 2">
            <a:extLst>
              <a:ext uri="{FF2B5EF4-FFF2-40B4-BE49-F238E27FC236}">
                <a16:creationId xmlns:a16="http://schemas.microsoft.com/office/drawing/2014/main" id="{9CADBA12-3E39-2560-4718-86A250CAE29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41346B4-8F53-E72B-4A4D-97993B8CE1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006" t="-467" r="9002" b="8815"/>
          <a:stretch/>
        </p:blipFill>
        <p:spPr bwMode="auto">
          <a:xfrm>
            <a:off x="457200" y="1165225"/>
            <a:ext cx="8229600" cy="51435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1DA468A-D62A-6896-95E8-D39100F32454}"/>
              </a:ext>
            </a:extLst>
          </p:cNvPr>
          <p:cNvSpPr txBox="1"/>
          <p:nvPr/>
        </p:nvSpPr>
        <p:spPr>
          <a:xfrm>
            <a:off x="3758050" y="6308725"/>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15. Configuration window</a:t>
            </a:r>
            <a:r>
              <a:rPr lang="en-IN" sz="1400" dirty="0"/>
              <a:t> </a:t>
            </a:r>
            <a:r>
              <a:rPr lang="en-IN" sz="1000" dirty="0">
                <a:solidFill>
                  <a:srgbClr val="0070C0"/>
                </a:solidFill>
              </a:rPr>
              <a:t>[15]</a:t>
            </a:r>
            <a:endParaRPr lang="en-IN" sz="1000" dirty="0">
              <a:latin typeface="+mj-lt"/>
            </a:endParaRPr>
          </a:p>
        </p:txBody>
      </p:sp>
      <p:sp>
        <p:nvSpPr>
          <p:cNvPr id="5" name="TextBox 4">
            <a:extLst>
              <a:ext uri="{FF2B5EF4-FFF2-40B4-BE49-F238E27FC236}">
                <a16:creationId xmlns:a16="http://schemas.microsoft.com/office/drawing/2014/main" id="{8420D5FA-C20D-C2BC-60FA-6849B99778E4}"/>
              </a:ext>
            </a:extLst>
          </p:cNvPr>
          <p:cNvSpPr txBox="1"/>
          <p:nvPr/>
        </p:nvSpPr>
        <p:spPr>
          <a:xfrm>
            <a:off x="7010052" y="6308725"/>
            <a:ext cx="1851660" cy="307777"/>
          </a:xfrm>
          <a:prstGeom prst="rect">
            <a:avLst/>
          </a:prstGeom>
          <a:noFill/>
        </p:spPr>
        <p:txBody>
          <a:bodyPr wrap="square" rtlCol="0">
            <a:spAutoFit/>
          </a:bodyPr>
          <a:lstStyle/>
          <a:p>
            <a:pPr algn="r"/>
            <a:r>
              <a:rPr lang="en-IN" sz="1400" dirty="0"/>
              <a:t>15</a:t>
            </a:r>
          </a:p>
        </p:txBody>
      </p:sp>
    </p:spTree>
    <p:extLst>
      <p:ext uri="{BB962C8B-B14F-4D97-AF65-F5344CB8AC3E}">
        <p14:creationId xmlns:p14="http://schemas.microsoft.com/office/powerpoint/2010/main" val="3406067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D0B8-1986-7BCD-4DCB-348F9429C2B8}"/>
              </a:ext>
            </a:extLst>
          </p:cNvPr>
          <p:cNvSpPr>
            <a:spLocks noGrp="1"/>
          </p:cNvSpPr>
          <p:nvPr>
            <p:ph type="title"/>
          </p:nvPr>
        </p:nvSpPr>
        <p:spPr/>
        <p:txBody>
          <a:bodyPr/>
          <a:lstStyle/>
          <a:p>
            <a:r>
              <a:rPr lang="en-IN" dirty="0"/>
              <a:t> Camera Setup</a:t>
            </a:r>
          </a:p>
        </p:txBody>
      </p:sp>
      <p:pic>
        <p:nvPicPr>
          <p:cNvPr id="4" name="Content Placeholder 3">
            <a:extLst>
              <a:ext uri="{FF2B5EF4-FFF2-40B4-BE49-F238E27FC236}">
                <a16:creationId xmlns:a16="http://schemas.microsoft.com/office/drawing/2014/main" id="{6794E103-D08E-6C96-176B-796DC29E5D4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169" r="9170"/>
          <a:stretch/>
        </p:blipFill>
        <p:spPr bwMode="auto">
          <a:xfrm>
            <a:off x="457200" y="1166191"/>
            <a:ext cx="8229600" cy="5247861"/>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B89D0AE-31F7-BBDC-DEF8-1874F5E176D7}"/>
              </a:ext>
            </a:extLst>
          </p:cNvPr>
          <p:cNvSpPr txBox="1"/>
          <p:nvPr/>
        </p:nvSpPr>
        <p:spPr>
          <a:xfrm>
            <a:off x="3120736" y="6457890"/>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15. Screen Settings Window</a:t>
            </a:r>
            <a:r>
              <a:rPr lang="en-IN" sz="1400" dirty="0"/>
              <a:t> </a:t>
            </a:r>
            <a:r>
              <a:rPr lang="en-IN" sz="1000" dirty="0">
                <a:solidFill>
                  <a:srgbClr val="0070C0"/>
                </a:solidFill>
              </a:rPr>
              <a:t>[15]</a:t>
            </a:r>
            <a:endParaRPr lang="en-IN" sz="1000" dirty="0">
              <a:latin typeface="+mj-lt"/>
            </a:endParaRPr>
          </a:p>
        </p:txBody>
      </p:sp>
      <p:sp>
        <p:nvSpPr>
          <p:cNvPr id="3" name="TextBox 2">
            <a:extLst>
              <a:ext uri="{FF2B5EF4-FFF2-40B4-BE49-F238E27FC236}">
                <a16:creationId xmlns:a16="http://schemas.microsoft.com/office/drawing/2014/main" id="{558E35E1-75A3-4A4E-D915-C078A0C7585C}"/>
              </a:ext>
            </a:extLst>
          </p:cNvPr>
          <p:cNvSpPr txBox="1"/>
          <p:nvPr/>
        </p:nvSpPr>
        <p:spPr>
          <a:xfrm>
            <a:off x="7040880" y="6206490"/>
            <a:ext cx="1851660" cy="307777"/>
          </a:xfrm>
          <a:prstGeom prst="rect">
            <a:avLst/>
          </a:prstGeom>
          <a:noFill/>
        </p:spPr>
        <p:txBody>
          <a:bodyPr wrap="square" rtlCol="0">
            <a:spAutoFit/>
          </a:bodyPr>
          <a:lstStyle/>
          <a:p>
            <a:pPr algn="r"/>
            <a:r>
              <a:rPr lang="en-IN" sz="1400" dirty="0"/>
              <a:t>16</a:t>
            </a:r>
          </a:p>
        </p:txBody>
      </p:sp>
    </p:spTree>
    <p:extLst>
      <p:ext uri="{BB962C8B-B14F-4D97-AF65-F5344CB8AC3E}">
        <p14:creationId xmlns:p14="http://schemas.microsoft.com/office/powerpoint/2010/main" val="1758274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52F7-F244-302F-16BD-5E777680712A}"/>
              </a:ext>
            </a:extLst>
          </p:cNvPr>
          <p:cNvSpPr>
            <a:spLocks noGrp="1"/>
          </p:cNvSpPr>
          <p:nvPr>
            <p:ph type="title"/>
          </p:nvPr>
        </p:nvSpPr>
        <p:spPr/>
        <p:txBody>
          <a:bodyPr/>
          <a:lstStyle/>
          <a:p>
            <a:r>
              <a:rPr lang="en-IN" dirty="0"/>
              <a:t> Camera Setup</a:t>
            </a:r>
          </a:p>
        </p:txBody>
      </p:sp>
      <p:sp>
        <p:nvSpPr>
          <p:cNvPr id="3" name="Content Placeholder 2">
            <a:extLst>
              <a:ext uri="{FF2B5EF4-FFF2-40B4-BE49-F238E27FC236}">
                <a16:creationId xmlns:a16="http://schemas.microsoft.com/office/drawing/2014/main" id="{A418EA86-CD5A-EDC7-E831-FC5E1069D9C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426BC86-B89E-6ECA-ED9F-6FC37A7039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062" t="1170" r="9277"/>
          <a:stretch/>
        </p:blipFill>
        <p:spPr bwMode="auto">
          <a:xfrm>
            <a:off x="457200" y="1165225"/>
            <a:ext cx="8229600" cy="5143499"/>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1EF148B8-AF04-0A1A-0682-BAAC99840021}"/>
              </a:ext>
            </a:extLst>
          </p:cNvPr>
          <p:cNvSpPr txBox="1"/>
          <p:nvPr/>
        </p:nvSpPr>
        <p:spPr>
          <a:xfrm>
            <a:off x="3029094" y="6308724"/>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17. Eye-to-screen distance window</a:t>
            </a:r>
            <a:r>
              <a:rPr lang="en-IN" sz="1400" dirty="0"/>
              <a:t> </a:t>
            </a:r>
            <a:r>
              <a:rPr lang="en-IN" sz="1000" dirty="0">
                <a:solidFill>
                  <a:srgbClr val="0070C0"/>
                </a:solidFill>
              </a:rPr>
              <a:t>[15]</a:t>
            </a:r>
            <a:endParaRPr lang="en-IN" sz="1000" dirty="0">
              <a:latin typeface="+mj-lt"/>
            </a:endParaRPr>
          </a:p>
        </p:txBody>
      </p:sp>
      <p:sp>
        <p:nvSpPr>
          <p:cNvPr id="5" name="TextBox 4">
            <a:extLst>
              <a:ext uri="{FF2B5EF4-FFF2-40B4-BE49-F238E27FC236}">
                <a16:creationId xmlns:a16="http://schemas.microsoft.com/office/drawing/2014/main" id="{C13B6AAD-7012-723E-8F18-770B49FBE98A}"/>
              </a:ext>
            </a:extLst>
          </p:cNvPr>
          <p:cNvSpPr txBox="1"/>
          <p:nvPr/>
        </p:nvSpPr>
        <p:spPr>
          <a:xfrm>
            <a:off x="7040880" y="6435090"/>
            <a:ext cx="1851660" cy="307777"/>
          </a:xfrm>
          <a:prstGeom prst="rect">
            <a:avLst/>
          </a:prstGeom>
          <a:noFill/>
        </p:spPr>
        <p:txBody>
          <a:bodyPr wrap="square" rtlCol="0">
            <a:spAutoFit/>
          </a:bodyPr>
          <a:lstStyle/>
          <a:p>
            <a:pPr algn="r"/>
            <a:r>
              <a:rPr lang="en-IN" sz="1400" dirty="0"/>
              <a:t>17</a:t>
            </a:r>
          </a:p>
        </p:txBody>
      </p:sp>
    </p:spTree>
    <p:extLst>
      <p:ext uri="{BB962C8B-B14F-4D97-AF65-F5344CB8AC3E}">
        <p14:creationId xmlns:p14="http://schemas.microsoft.com/office/powerpoint/2010/main" val="1876361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7101-90FC-35C7-958C-B2A5E38B5283}"/>
              </a:ext>
            </a:extLst>
          </p:cNvPr>
          <p:cNvSpPr>
            <a:spLocks noGrp="1"/>
          </p:cNvSpPr>
          <p:nvPr>
            <p:ph type="title"/>
          </p:nvPr>
        </p:nvSpPr>
        <p:spPr/>
        <p:txBody>
          <a:bodyPr/>
          <a:lstStyle/>
          <a:p>
            <a:r>
              <a:rPr lang="en-IN" dirty="0"/>
              <a:t> Camera Setup</a:t>
            </a:r>
          </a:p>
        </p:txBody>
      </p:sp>
      <p:sp>
        <p:nvSpPr>
          <p:cNvPr id="3" name="Content Placeholder 2">
            <a:extLst>
              <a:ext uri="{FF2B5EF4-FFF2-40B4-BE49-F238E27FC236}">
                <a16:creationId xmlns:a16="http://schemas.microsoft.com/office/drawing/2014/main" id="{5FE88A47-8A7D-143E-8E58-46783A9FD43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F92FA50-0333-A030-3EE0-C01EEA53E9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26" t="-698" r="9163"/>
          <a:stretch/>
        </p:blipFill>
        <p:spPr bwMode="auto">
          <a:xfrm>
            <a:off x="457200" y="900545"/>
            <a:ext cx="8229600" cy="54081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8552CAC5-7868-FA95-6460-7C37487C82B9}"/>
              </a:ext>
            </a:extLst>
          </p:cNvPr>
          <p:cNvSpPr txBox="1"/>
          <p:nvPr/>
        </p:nvSpPr>
        <p:spPr>
          <a:xfrm>
            <a:off x="3162300" y="6342336"/>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18. Camera-to-screen distance window</a:t>
            </a:r>
            <a:r>
              <a:rPr lang="en-IN" sz="1400" dirty="0"/>
              <a:t> </a:t>
            </a:r>
            <a:r>
              <a:rPr lang="en-IN" sz="1000" dirty="0">
                <a:solidFill>
                  <a:srgbClr val="0070C0"/>
                </a:solidFill>
              </a:rPr>
              <a:t>[15]</a:t>
            </a:r>
            <a:endParaRPr lang="en-IN" sz="1000" dirty="0">
              <a:latin typeface="+mj-lt"/>
            </a:endParaRPr>
          </a:p>
        </p:txBody>
      </p:sp>
      <p:sp>
        <p:nvSpPr>
          <p:cNvPr id="5" name="TextBox 4">
            <a:extLst>
              <a:ext uri="{FF2B5EF4-FFF2-40B4-BE49-F238E27FC236}">
                <a16:creationId xmlns:a16="http://schemas.microsoft.com/office/drawing/2014/main" id="{D7682F8A-490F-A913-D8FF-2329EED8E9EF}"/>
              </a:ext>
            </a:extLst>
          </p:cNvPr>
          <p:cNvSpPr txBox="1"/>
          <p:nvPr/>
        </p:nvSpPr>
        <p:spPr>
          <a:xfrm>
            <a:off x="7040880" y="6332220"/>
            <a:ext cx="1851660" cy="307777"/>
          </a:xfrm>
          <a:prstGeom prst="rect">
            <a:avLst/>
          </a:prstGeom>
          <a:noFill/>
        </p:spPr>
        <p:txBody>
          <a:bodyPr wrap="square" rtlCol="0">
            <a:spAutoFit/>
          </a:bodyPr>
          <a:lstStyle/>
          <a:p>
            <a:pPr algn="r"/>
            <a:r>
              <a:rPr lang="en-IN" sz="1400" dirty="0"/>
              <a:t>18</a:t>
            </a:r>
          </a:p>
        </p:txBody>
      </p:sp>
    </p:spTree>
    <p:extLst>
      <p:ext uri="{BB962C8B-B14F-4D97-AF65-F5344CB8AC3E}">
        <p14:creationId xmlns:p14="http://schemas.microsoft.com/office/powerpoint/2010/main" val="1032372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0E3D-EF55-C48F-6926-926438B38EF7}"/>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57127B71-55ED-0293-8C97-270C811FC882}"/>
              </a:ext>
            </a:extLst>
          </p:cNvPr>
          <p:cNvSpPr>
            <a:spLocks noGrp="1"/>
          </p:cNvSpPr>
          <p:nvPr>
            <p:ph idx="1"/>
          </p:nvPr>
        </p:nvSpPr>
        <p:spPr/>
        <p:txBody>
          <a:bodyPr/>
          <a:lstStyle/>
          <a:p>
            <a:r>
              <a:rPr lang="en-IN" sz="2350" dirty="0"/>
              <a:t>History of Eye Tracking</a:t>
            </a:r>
          </a:p>
          <a:p>
            <a:r>
              <a:rPr lang="en-IN" sz="2350" dirty="0"/>
              <a:t>Basic Principle of video-based Eye Tracking </a:t>
            </a:r>
          </a:p>
          <a:p>
            <a:r>
              <a:rPr lang="en-IN" sz="2350" dirty="0"/>
              <a:t>Pupil - CR Technique</a:t>
            </a:r>
          </a:p>
          <a:p>
            <a:r>
              <a:rPr lang="en-US" sz="2350" dirty="0"/>
              <a:t>Role of Thresholds</a:t>
            </a:r>
            <a:endParaRPr lang="en-IN" sz="2350" dirty="0"/>
          </a:p>
          <a:p>
            <a:r>
              <a:rPr lang="en-IN" sz="2350" dirty="0"/>
              <a:t>Materials and Methods</a:t>
            </a:r>
          </a:p>
          <a:p>
            <a:r>
              <a:rPr lang="en-IN" sz="2350" dirty="0"/>
              <a:t>Experiment Details</a:t>
            </a:r>
          </a:p>
          <a:p>
            <a:r>
              <a:rPr lang="en-IN" sz="2350" dirty="0"/>
              <a:t>Data Processing and Results</a:t>
            </a:r>
          </a:p>
          <a:p>
            <a:r>
              <a:rPr lang="en-IN" sz="2350" dirty="0"/>
              <a:t>Discussion</a:t>
            </a:r>
            <a:endParaRPr lang="en-US" sz="2350" dirty="0"/>
          </a:p>
          <a:p>
            <a:r>
              <a:rPr lang="en-IN" sz="2350" dirty="0"/>
              <a:t>Conclusion and Future Work</a:t>
            </a:r>
          </a:p>
          <a:p>
            <a:r>
              <a:rPr lang="en-IN" sz="2350" dirty="0"/>
              <a:t>References</a:t>
            </a:r>
          </a:p>
        </p:txBody>
      </p:sp>
      <p:sp>
        <p:nvSpPr>
          <p:cNvPr id="4" name="TextBox 3">
            <a:extLst>
              <a:ext uri="{FF2B5EF4-FFF2-40B4-BE49-F238E27FC236}">
                <a16:creationId xmlns:a16="http://schemas.microsoft.com/office/drawing/2014/main" id="{5A51C149-BFEA-92FA-CF2D-1D7BF71CD062}"/>
              </a:ext>
            </a:extLst>
          </p:cNvPr>
          <p:cNvSpPr txBox="1"/>
          <p:nvPr/>
        </p:nvSpPr>
        <p:spPr>
          <a:xfrm>
            <a:off x="7040880" y="6206490"/>
            <a:ext cx="1851660" cy="307777"/>
          </a:xfrm>
          <a:prstGeom prst="rect">
            <a:avLst/>
          </a:prstGeom>
          <a:noFill/>
        </p:spPr>
        <p:txBody>
          <a:bodyPr wrap="square" rtlCol="0">
            <a:spAutoFit/>
          </a:bodyPr>
          <a:lstStyle/>
          <a:p>
            <a:pPr algn="r"/>
            <a:r>
              <a:rPr lang="en-IN" sz="1400" dirty="0"/>
              <a:t>1</a:t>
            </a:r>
          </a:p>
        </p:txBody>
      </p:sp>
    </p:spTree>
    <p:extLst>
      <p:ext uri="{BB962C8B-B14F-4D97-AF65-F5344CB8AC3E}">
        <p14:creationId xmlns:p14="http://schemas.microsoft.com/office/powerpoint/2010/main" val="3563705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41578-D6CC-E226-22F2-924932009F20}"/>
              </a:ext>
            </a:extLst>
          </p:cNvPr>
          <p:cNvSpPr>
            <a:spLocks noGrp="1"/>
          </p:cNvSpPr>
          <p:nvPr>
            <p:ph type="title"/>
          </p:nvPr>
        </p:nvSpPr>
        <p:spPr/>
        <p:txBody>
          <a:bodyPr/>
          <a:lstStyle/>
          <a:p>
            <a:r>
              <a:rPr lang="en-IN" dirty="0"/>
              <a:t>Calibration</a:t>
            </a:r>
          </a:p>
        </p:txBody>
      </p:sp>
      <p:sp>
        <p:nvSpPr>
          <p:cNvPr id="3" name="Content Placeholder 2">
            <a:extLst>
              <a:ext uri="{FF2B5EF4-FFF2-40B4-BE49-F238E27FC236}">
                <a16:creationId xmlns:a16="http://schemas.microsoft.com/office/drawing/2014/main" id="{0D17888E-C9B8-C282-92E1-D1A593166AF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49454C5-D35D-1B41-92A7-BD7CA44E57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45" t="-701" r="9278"/>
          <a:stretch/>
        </p:blipFill>
        <p:spPr bwMode="auto">
          <a:xfrm>
            <a:off x="457200" y="858983"/>
            <a:ext cx="8229599" cy="535276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0EC5A3F-088D-4974-999D-A42BAFB95CD8}"/>
              </a:ext>
            </a:extLst>
          </p:cNvPr>
          <p:cNvSpPr txBox="1"/>
          <p:nvPr/>
        </p:nvSpPr>
        <p:spPr>
          <a:xfrm>
            <a:off x="3209204" y="6326902"/>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19. The Calibrate button on the monitor </a:t>
            </a:r>
            <a:r>
              <a:rPr lang="en-IN" sz="1400" dirty="0"/>
              <a:t> </a:t>
            </a:r>
            <a:r>
              <a:rPr lang="en-IN" sz="1000" dirty="0">
                <a:solidFill>
                  <a:srgbClr val="0070C0"/>
                </a:solidFill>
              </a:rPr>
              <a:t>[14]</a:t>
            </a:r>
            <a:endParaRPr lang="en-IN" sz="1000" dirty="0">
              <a:latin typeface="+mj-lt"/>
            </a:endParaRPr>
          </a:p>
        </p:txBody>
      </p:sp>
      <p:sp>
        <p:nvSpPr>
          <p:cNvPr id="5" name="TextBox 4">
            <a:extLst>
              <a:ext uri="{FF2B5EF4-FFF2-40B4-BE49-F238E27FC236}">
                <a16:creationId xmlns:a16="http://schemas.microsoft.com/office/drawing/2014/main" id="{E6D57741-494B-CEDC-09A3-03CD15B50AA2}"/>
              </a:ext>
            </a:extLst>
          </p:cNvPr>
          <p:cNvSpPr txBox="1"/>
          <p:nvPr/>
        </p:nvSpPr>
        <p:spPr>
          <a:xfrm>
            <a:off x="7040880" y="6389370"/>
            <a:ext cx="1851660" cy="307777"/>
          </a:xfrm>
          <a:prstGeom prst="rect">
            <a:avLst/>
          </a:prstGeom>
          <a:noFill/>
        </p:spPr>
        <p:txBody>
          <a:bodyPr wrap="square" rtlCol="0">
            <a:spAutoFit/>
          </a:bodyPr>
          <a:lstStyle/>
          <a:p>
            <a:pPr algn="r"/>
            <a:r>
              <a:rPr lang="en-IN" sz="1400" dirty="0"/>
              <a:t>19</a:t>
            </a:r>
          </a:p>
        </p:txBody>
      </p:sp>
    </p:spTree>
    <p:extLst>
      <p:ext uri="{BB962C8B-B14F-4D97-AF65-F5344CB8AC3E}">
        <p14:creationId xmlns:p14="http://schemas.microsoft.com/office/powerpoint/2010/main" val="3065952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3FA5-CD70-B1A2-89D3-04745D6C0447}"/>
              </a:ext>
            </a:extLst>
          </p:cNvPr>
          <p:cNvSpPr>
            <a:spLocks noGrp="1"/>
          </p:cNvSpPr>
          <p:nvPr>
            <p:ph type="title"/>
          </p:nvPr>
        </p:nvSpPr>
        <p:spPr/>
        <p:txBody>
          <a:bodyPr/>
          <a:lstStyle/>
          <a:p>
            <a:r>
              <a:rPr lang="en-IN" dirty="0"/>
              <a:t>Calibration</a:t>
            </a:r>
          </a:p>
        </p:txBody>
      </p:sp>
      <p:sp>
        <p:nvSpPr>
          <p:cNvPr id="4" name="Rectangle 1">
            <a:extLst>
              <a:ext uri="{FF2B5EF4-FFF2-40B4-BE49-F238E27FC236}">
                <a16:creationId xmlns:a16="http://schemas.microsoft.com/office/drawing/2014/main" id="{6EE3B69F-FB8F-7B12-59F6-16299DED8C9C}"/>
              </a:ext>
            </a:extLst>
          </p:cNvPr>
          <p:cNvSpPr>
            <a:spLocks noGrp="1" noChangeArrowheads="1"/>
          </p:cNvSpPr>
          <p:nvPr>
            <p:ph idx="1"/>
          </p:nvPr>
        </p:nvSpPr>
        <p:spPr bwMode="auto">
          <a:xfrm>
            <a:off x="429491" y="1163535"/>
            <a:ext cx="8007927"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b="0" i="0" u="none" strike="noStrike" cap="none" normalizeH="0" baseline="0" dirty="0">
                <a:ln>
                  <a:noFill/>
                </a:ln>
                <a:solidFill>
                  <a:schemeClr val="tx1"/>
                </a:solidFill>
                <a:effectLst/>
                <a:latin typeface="Arial" panose="020B0604020202020204" pitchFamily="34" charset="0"/>
              </a:rPr>
              <a:t>Map the eye's position on the camera to a specific point on the display screen.</a:t>
            </a:r>
            <a:endParaRPr lang="en-US" altLang="en-US" sz="23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b="0" i="0" u="none" strike="noStrike" cap="none" normalizeH="0" baseline="0" dirty="0">
                <a:ln>
                  <a:noFill/>
                </a:ln>
                <a:solidFill>
                  <a:schemeClr val="tx1"/>
                </a:solidFill>
                <a:effectLst/>
                <a:latin typeface="Arial" panose="020B0604020202020204" pitchFamily="34" charset="0"/>
              </a:rPr>
              <a:t>Multiple target points (3, 5, 9, or 13 points) are used.</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b="0" i="0" u="none" strike="noStrike" cap="none" normalizeH="0" baseline="0" dirty="0">
                <a:ln>
                  <a:noFill/>
                </a:ln>
                <a:solidFill>
                  <a:schemeClr val="tx1"/>
                </a:solidFill>
                <a:effectLst/>
                <a:latin typeface="Arial" panose="020B0604020202020204" pitchFamily="34" charset="0"/>
              </a:rPr>
              <a:t>Validation ensures that the calibration is accurate for experimental data collection.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D3327026-A6F4-C398-4F44-BB9869DC617F}"/>
              </a:ext>
            </a:extLst>
          </p:cNvPr>
          <p:cNvSpPr txBox="1"/>
          <p:nvPr/>
        </p:nvSpPr>
        <p:spPr>
          <a:xfrm>
            <a:off x="7040880" y="6206490"/>
            <a:ext cx="1851660" cy="307777"/>
          </a:xfrm>
          <a:prstGeom prst="rect">
            <a:avLst/>
          </a:prstGeom>
          <a:noFill/>
        </p:spPr>
        <p:txBody>
          <a:bodyPr wrap="square" rtlCol="0">
            <a:spAutoFit/>
          </a:bodyPr>
          <a:lstStyle/>
          <a:p>
            <a:pPr algn="r"/>
            <a:r>
              <a:rPr lang="en-IN" sz="1400" dirty="0"/>
              <a:t>20</a:t>
            </a:r>
          </a:p>
        </p:txBody>
      </p:sp>
    </p:spTree>
    <p:extLst>
      <p:ext uri="{BB962C8B-B14F-4D97-AF65-F5344CB8AC3E}">
        <p14:creationId xmlns:p14="http://schemas.microsoft.com/office/powerpoint/2010/main" val="1693262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B1DF-2763-6974-60C0-D77582802539}"/>
              </a:ext>
            </a:extLst>
          </p:cNvPr>
          <p:cNvSpPr>
            <a:spLocks noGrp="1"/>
          </p:cNvSpPr>
          <p:nvPr>
            <p:ph type="title"/>
          </p:nvPr>
        </p:nvSpPr>
        <p:spPr/>
        <p:txBody>
          <a:bodyPr/>
          <a:lstStyle/>
          <a:p>
            <a:r>
              <a:rPr lang="en-IN" dirty="0"/>
              <a:t>Calibration </a:t>
            </a:r>
          </a:p>
        </p:txBody>
      </p:sp>
      <p:pic>
        <p:nvPicPr>
          <p:cNvPr id="8" name="Content Placeholder 7">
            <a:extLst>
              <a:ext uri="{FF2B5EF4-FFF2-40B4-BE49-F238E27FC236}">
                <a16:creationId xmlns:a16="http://schemas.microsoft.com/office/drawing/2014/main" id="{07232E7A-A3A7-259A-80D0-08DA7F629F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2627313" y="3785760"/>
            <a:ext cx="4515082" cy="21464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5D0A20-BA02-6013-5086-9D0DC739CE9C}"/>
              </a:ext>
            </a:extLst>
          </p:cNvPr>
          <p:cNvSpPr txBox="1"/>
          <p:nvPr/>
        </p:nvSpPr>
        <p:spPr>
          <a:xfrm>
            <a:off x="948690" y="1182231"/>
            <a:ext cx="7532370" cy="2923877"/>
          </a:xfrm>
          <a:prstGeom prst="rect">
            <a:avLst/>
          </a:prstGeom>
          <a:noFill/>
        </p:spPr>
        <p:txBody>
          <a:bodyPr wrap="square">
            <a:spAutoFit/>
          </a:bodyPr>
          <a:lstStyle/>
          <a:p>
            <a:pPr marL="342900" indent="-342900">
              <a:buFont typeface="Arial" panose="020B0604020202020204" pitchFamily="34" charset="0"/>
              <a:buChar char="•"/>
            </a:pPr>
            <a:r>
              <a:rPr lang="en-US" sz="2300" b="0" i="0" dirty="0">
                <a:solidFill>
                  <a:schemeClr val="tx1">
                    <a:lumMod val="85000"/>
                    <a:lumOff val="15000"/>
                  </a:schemeClr>
                </a:solidFill>
                <a:effectLst/>
                <a:latin typeface="+mn-lt"/>
              </a:rPr>
              <a:t>The Centroid tracking mode calculates the pupil center as the </a:t>
            </a:r>
            <a:r>
              <a:rPr lang="en-US" sz="2300" b="0" i="0" dirty="0" err="1">
                <a:solidFill>
                  <a:schemeClr val="tx1">
                    <a:lumMod val="85000"/>
                    <a:lumOff val="15000"/>
                  </a:schemeClr>
                </a:solidFill>
                <a:effectLst/>
                <a:latin typeface="+mn-lt"/>
              </a:rPr>
              <a:t>centre</a:t>
            </a:r>
            <a:r>
              <a:rPr lang="en-US" sz="2300" b="0" i="0" dirty="0">
                <a:solidFill>
                  <a:schemeClr val="tx1">
                    <a:lumMod val="85000"/>
                    <a:lumOff val="15000"/>
                  </a:schemeClr>
                </a:solidFill>
                <a:effectLst/>
                <a:latin typeface="+mn-lt"/>
              </a:rPr>
              <a:t> of mass of the blue </a:t>
            </a:r>
            <a:r>
              <a:rPr lang="en-US" sz="2300" b="0" i="0" dirty="0" err="1">
                <a:solidFill>
                  <a:schemeClr val="tx1">
                    <a:lumMod val="85000"/>
                    <a:lumOff val="15000"/>
                  </a:schemeClr>
                </a:solidFill>
                <a:effectLst/>
                <a:latin typeface="+mn-lt"/>
              </a:rPr>
              <a:t>thresholded</a:t>
            </a:r>
            <a:r>
              <a:rPr lang="en-US" sz="2300" b="0" i="0" dirty="0">
                <a:solidFill>
                  <a:schemeClr val="tx1">
                    <a:lumMod val="85000"/>
                    <a:lumOff val="15000"/>
                  </a:schemeClr>
                </a:solidFill>
                <a:effectLst/>
                <a:latin typeface="+mn-lt"/>
              </a:rPr>
              <a:t> pupil area. </a:t>
            </a:r>
          </a:p>
          <a:p>
            <a:pPr marL="342900" indent="-342900">
              <a:buFont typeface="Arial" panose="020B0604020202020204" pitchFamily="34" charset="0"/>
              <a:buChar char="•"/>
            </a:pPr>
            <a:r>
              <a:rPr lang="en-US" sz="2300" b="0" i="0" dirty="0">
                <a:solidFill>
                  <a:schemeClr val="tx1">
                    <a:lumMod val="85000"/>
                    <a:lumOff val="15000"/>
                  </a:schemeClr>
                </a:solidFill>
                <a:effectLst/>
                <a:latin typeface="+mn-lt"/>
              </a:rPr>
              <a:t>The Ellipse tracking mode calculates a best-fit ellipse around the blue </a:t>
            </a:r>
            <a:r>
              <a:rPr lang="en-US" sz="2300" b="0" i="0" dirty="0" err="1">
                <a:solidFill>
                  <a:schemeClr val="tx1">
                    <a:lumMod val="85000"/>
                    <a:lumOff val="15000"/>
                  </a:schemeClr>
                </a:solidFill>
                <a:effectLst/>
                <a:latin typeface="+mn-lt"/>
              </a:rPr>
              <a:t>thresholded</a:t>
            </a:r>
            <a:r>
              <a:rPr lang="en-US" sz="2300" b="0" i="0" dirty="0">
                <a:solidFill>
                  <a:schemeClr val="tx1">
                    <a:lumMod val="85000"/>
                    <a:lumOff val="15000"/>
                  </a:schemeClr>
                </a:solidFill>
                <a:effectLst/>
                <a:latin typeface="+mn-lt"/>
              </a:rPr>
              <a:t> area of the pupil (seen as a green ellipse on the Host PC), and uses the center of this ellipse as the pupil center. </a:t>
            </a:r>
            <a:br>
              <a:rPr lang="en-US" sz="2300" dirty="0">
                <a:solidFill>
                  <a:schemeClr val="tx1">
                    <a:lumMod val="85000"/>
                    <a:lumOff val="15000"/>
                  </a:schemeClr>
                </a:solidFill>
                <a:latin typeface="+mn-lt"/>
              </a:rPr>
            </a:br>
            <a:endParaRPr lang="en-IN" sz="2300" dirty="0">
              <a:solidFill>
                <a:schemeClr val="tx1">
                  <a:lumMod val="85000"/>
                  <a:lumOff val="15000"/>
                </a:schemeClr>
              </a:solidFill>
              <a:latin typeface="+mn-lt"/>
            </a:endParaRPr>
          </a:p>
        </p:txBody>
      </p:sp>
      <p:sp>
        <p:nvSpPr>
          <p:cNvPr id="12" name="TextBox 11">
            <a:extLst>
              <a:ext uri="{FF2B5EF4-FFF2-40B4-BE49-F238E27FC236}">
                <a16:creationId xmlns:a16="http://schemas.microsoft.com/office/drawing/2014/main" id="{5262BA01-71DF-1A83-2156-637D7191B5F5}"/>
              </a:ext>
            </a:extLst>
          </p:cNvPr>
          <p:cNvSpPr txBox="1"/>
          <p:nvPr/>
        </p:nvSpPr>
        <p:spPr>
          <a:xfrm>
            <a:off x="3947710" y="6013181"/>
            <a:ext cx="4944829" cy="261610"/>
          </a:xfrm>
          <a:prstGeom prst="rect">
            <a:avLst/>
          </a:prstGeom>
          <a:noFill/>
        </p:spPr>
        <p:txBody>
          <a:bodyPr wrap="square">
            <a:spAutoFit/>
          </a:bodyPr>
          <a:lstStyle/>
          <a:p>
            <a:r>
              <a:rPr lang="en-US" sz="800" dirty="0">
                <a:effectLst/>
                <a:latin typeface="+mj-lt"/>
                <a:ea typeface="Times New Roman" panose="02020603050405020304" pitchFamily="18" charset="0"/>
              </a:rPr>
              <a:t>Fig 20. The Calibrate button on the monitor </a:t>
            </a:r>
            <a:r>
              <a:rPr lang="en-IN" sz="1100" dirty="0"/>
              <a:t> </a:t>
            </a:r>
            <a:r>
              <a:rPr lang="en-IN" sz="800" dirty="0">
                <a:solidFill>
                  <a:srgbClr val="0070C0"/>
                </a:solidFill>
              </a:rPr>
              <a:t>[18]</a:t>
            </a:r>
            <a:endParaRPr lang="en-IN" sz="800" dirty="0">
              <a:latin typeface="+mj-lt"/>
            </a:endParaRPr>
          </a:p>
        </p:txBody>
      </p:sp>
      <p:sp>
        <p:nvSpPr>
          <p:cNvPr id="3" name="TextBox 2">
            <a:extLst>
              <a:ext uri="{FF2B5EF4-FFF2-40B4-BE49-F238E27FC236}">
                <a16:creationId xmlns:a16="http://schemas.microsoft.com/office/drawing/2014/main" id="{AC4CFA35-86C8-9D75-9567-1B422C3B28B8}"/>
              </a:ext>
            </a:extLst>
          </p:cNvPr>
          <p:cNvSpPr txBox="1"/>
          <p:nvPr/>
        </p:nvSpPr>
        <p:spPr>
          <a:xfrm>
            <a:off x="7040880" y="6206490"/>
            <a:ext cx="1851660" cy="307777"/>
          </a:xfrm>
          <a:prstGeom prst="rect">
            <a:avLst/>
          </a:prstGeom>
          <a:noFill/>
        </p:spPr>
        <p:txBody>
          <a:bodyPr wrap="square" rtlCol="0">
            <a:spAutoFit/>
          </a:bodyPr>
          <a:lstStyle/>
          <a:p>
            <a:pPr algn="r"/>
            <a:r>
              <a:rPr lang="en-IN" sz="1400" dirty="0"/>
              <a:t>21</a:t>
            </a:r>
          </a:p>
        </p:txBody>
      </p:sp>
    </p:spTree>
    <p:extLst>
      <p:ext uri="{BB962C8B-B14F-4D97-AF65-F5344CB8AC3E}">
        <p14:creationId xmlns:p14="http://schemas.microsoft.com/office/powerpoint/2010/main" val="1362056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69DD-1E28-8365-E7D4-B4DCECECAFBD}"/>
              </a:ext>
            </a:extLst>
          </p:cNvPr>
          <p:cNvSpPr>
            <a:spLocks noGrp="1"/>
          </p:cNvSpPr>
          <p:nvPr>
            <p:ph type="title"/>
          </p:nvPr>
        </p:nvSpPr>
        <p:spPr/>
        <p:txBody>
          <a:bodyPr/>
          <a:lstStyle/>
          <a:p>
            <a:r>
              <a:rPr lang="en-IN" dirty="0"/>
              <a:t>Calibration</a:t>
            </a:r>
          </a:p>
        </p:txBody>
      </p:sp>
      <p:sp>
        <p:nvSpPr>
          <p:cNvPr id="3" name="Content Placeholder 2">
            <a:extLst>
              <a:ext uri="{FF2B5EF4-FFF2-40B4-BE49-F238E27FC236}">
                <a16:creationId xmlns:a16="http://schemas.microsoft.com/office/drawing/2014/main" id="{5D963B0C-3FEF-9AB1-773E-C0E12D1C080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C2D9096-6017-7EC7-4915-CD1163649C6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954" t="-234" r="9062"/>
          <a:stretch/>
        </p:blipFill>
        <p:spPr bwMode="auto">
          <a:xfrm>
            <a:off x="457200" y="857250"/>
            <a:ext cx="8229600" cy="5143499"/>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89C53FD-B91C-0F40-EDE9-9C60AB182782}"/>
              </a:ext>
            </a:extLst>
          </p:cNvPr>
          <p:cNvSpPr txBox="1"/>
          <p:nvPr/>
        </p:nvSpPr>
        <p:spPr>
          <a:xfrm>
            <a:off x="2940628" y="6150114"/>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21. Calibration model and pupil data size settings</a:t>
            </a:r>
            <a:r>
              <a:rPr lang="en-IN" sz="1400" dirty="0"/>
              <a:t> </a:t>
            </a:r>
            <a:r>
              <a:rPr lang="en-IN" sz="1000" dirty="0">
                <a:solidFill>
                  <a:srgbClr val="0070C0"/>
                </a:solidFill>
              </a:rPr>
              <a:t>[14]</a:t>
            </a:r>
            <a:endParaRPr lang="en-IN" sz="1000" dirty="0">
              <a:latin typeface="+mj-lt"/>
            </a:endParaRPr>
          </a:p>
        </p:txBody>
      </p:sp>
      <p:sp>
        <p:nvSpPr>
          <p:cNvPr id="5" name="TextBox 4">
            <a:extLst>
              <a:ext uri="{FF2B5EF4-FFF2-40B4-BE49-F238E27FC236}">
                <a16:creationId xmlns:a16="http://schemas.microsoft.com/office/drawing/2014/main" id="{38197591-A5EA-699A-BB97-7FCC61E11863}"/>
              </a:ext>
            </a:extLst>
          </p:cNvPr>
          <p:cNvSpPr txBox="1"/>
          <p:nvPr/>
        </p:nvSpPr>
        <p:spPr>
          <a:xfrm>
            <a:off x="7040880" y="6320790"/>
            <a:ext cx="1851660" cy="307777"/>
          </a:xfrm>
          <a:prstGeom prst="rect">
            <a:avLst/>
          </a:prstGeom>
          <a:noFill/>
        </p:spPr>
        <p:txBody>
          <a:bodyPr wrap="square" rtlCol="0">
            <a:spAutoFit/>
          </a:bodyPr>
          <a:lstStyle/>
          <a:p>
            <a:pPr algn="r"/>
            <a:r>
              <a:rPr lang="en-IN" sz="1400" dirty="0"/>
              <a:t>22</a:t>
            </a:r>
          </a:p>
        </p:txBody>
      </p:sp>
    </p:spTree>
    <p:extLst>
      <p:ext uri="{BB962C8B-B14F-4D97-AF65-F5344CB8AC3E}">
        <p14:creationId xmlns:p14="http://schemas.microsoft.com/office/powerpoint/2010/main" val="3274594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9697C-32BE-792E-040C-2F0999E999B9}"/>
              </a:ext>
            </a:extLst>
          </p:cNvPr>
          <p:cNvSpPr>
            <a:spLocks noGrp="1"/>
          </p:cNvSpPr>
          <p:nvPr>
            <p:ph type="title"/>
          </p:nvPr>
        </p:nvSpPr>
        <p:spPr/>
        <p:txBody>
          <a:bodyPr/>
          <a:lstStyle/>
          <a:p>
            <a:r>
              <a:rPr lang="en-IN" dirty="0"/>
              <a:t>Calibration </a:t>
            </a:r>
          </a:p>
        </p:txBody>
      </p:sp>
      <p:sp>
        <p:nvSpPr>
          <p:cNvPr id="3" name="Content Placeholder 2">
            <a:extLst>
              <a:ext uri="{FF2B5EF4-FFF2-40B4-BE49-F238E27FC236}">
                <a16:creationId xmlns:a16="http://schemas.microsoft.com/office/drawing/2014/main" id="{03D3F55B-65DA-30F5-4C3A-F89E009E9A0D}"/>
              </a:ext>
            </a:extLst>
          </p:cNvPr>
          <p:cNvSpPr>
            <a:spLocks noGrp="1"/>
          </p:cNvSpPr>
          <p:nvPr>
            <p:ph idx="1"/>
          </p:nvPr>
        </p:nvSpPr>
        <p:spPr/>
        <p:txBody>
          <a:bodyPr/>
          <a:lstStyle/>
          <a:p>
            <a:r>
              <a:rPr lang="en-US" sz="2300" b="0" i="0" dirty="0">
                <a:solidFill>
                  <a:schemeClr val="tx1">
                    <a:lumMod val="85000"/>
                    <a:lumOff val="15000"/>
                  </a:schemeClr>
                </a:solidFill>
                <a:effectLst/>
                <a:latin typeface="+mj-lt"/>
              </a:rPr>
              <a:t>The choice of diameter vs. area is really up to you and how you might prefer the data formatted.  Neither is more accurate than the other, and you can convert between the two after data has been collected if you like.</a:t>
            </a:r>
          </a:p>
          <a:p>
            <a:r>
              <a:rPr lang="en-US" sz="2300" b="0" i="0" dirty="0">
                <a:solidFill>
                  <a:schemeClr val="tx1">
                    <a:lumMod val="85000"/>
                    <a:lumOff val="15000"/>
                  </a:schemeClr>
                </a:solidFill>
                <a:effectLst/>
                <a:latin typeface="+mj-lt"/>
              </a:rPr>
              <a:t>The formula for the conversion of area to diameter is:</a:t>
            </a:r>
            <a:br>
              <a:rPr lang="en-US" sz="2300" dirty="0">
                <a:solidFill>
                  <a:schemeClr val="tx1">
                    <a:lumMod val="85000"/>
                    <a:lumOff val="15000"/>
                  </a:schemeClr>
                </a:solidFill>
                <a:latin typeface="+mj-lt"/>
              </a:rPr>
            </a:br>
            <a:r>
              <a:rPr lang="en-US" sz="2300" b="0" i="0" dirty="0">
                <a:solidFill>
                  <a:schemeClr val="tx1">
                    <a:lumMod val="85000"/>
                    <a:lumOff val="15000"/>
                  </a:schemeClr>
                </a:solidFill>
                <a:effectLst/>
                <a:latin typeface="+mj-lt"/>
              </a:rPr>
              <a:t> </a:t>
            </a:r>
            <a:br>
              <a:rPr lang="en-US" sz="2300" dirty="0">
                <a:solidFill>
                  <a:schemeClr val="tx1">
                    <a:lumMod val="85000"/>
                    <a:lumOff val="15000"/>
                  </a:schemeClr>
                </a:solidFill>
                <a:latin typeface="+mj-lt"/>
              </a:rPr>
            </a:br>
            <a:r>
              <a:rPr lang="en-US" sz="2300" b="0" i="0" dirty="0" err="1">
                <a:solidFill>
                  <a:schemeClr val="tx1">
                    <a:lumMod val="85000"/>
                    <a:lumOff val="15000"/>
                  </a:schemeClr>
                </a:solidFill>
                <a:effectLst/>
                <a:latin typeface="+mj-lt"/>
              </a:rPr>
              <a:t>pupil_diameter</a:t>
            </a:r>
            <a:r>
              <a:rPr lang="en-US" sz="2300" b="0" i="0" dirty="0">
                <a:solidFill>
                  <a:schemeClr val="tx1">
                    <a:lumMod val="85000"/>
                    <a:lumOff val="15000"/>
                  </a:schemeClr>
                </a:solidFill>
                <a:effectLst/>
                <a:latin typeface="+mj-lt"/>
              </a:rPr>
              <a:t> =  256*sqrt(</a:t>
            </a:r>
            <a:r>
              <a:rPr lang="en-US" sz="2300" b="0" i="0" dirty="0" err="1">
                <a:solidFill>
                  <a:schemeClr val="tx1">
                    <a:lumMod val="85000"/>
                    <a:lumOff val="15000"/>
                  </a:schemeClr>
                </a:solidFill>
                <a:effectLst/>
                <a:latin typeface="+mj-lt"/>
              </a:rPr>
              <a:t>pupil_area</a:t>
            </a:r>
            <a:r>
              <a:rPr lang="en-US" sz="2300" b="0" i="0" dirty="0">
                <a:solidFill>
                  <a:schemeClr val="tx1">
                    <a:lumMod val="85000"/>
                    <a:lumOff val="15000"/>
                  </a:schemeClr>
                </a:solidFill>
                <a:effectLst/>
                <a:latin typeface="+mj-lt"/>
              </a:rPr>
              <a:t>/3.14159)</a:t>
            </a:r>
          </a:p>
          <a:p>
            <a:pPr marL="0" indent="0">
              <a:buNone/>
            </a:pPr>
            <a:endParaRPr lang="en-US" sz="2300" b="0" i="0" dirty="0">
              <a:solidFill>
                <a:schemeClr val="tx1">
                  <a:lumMod val="85000"/>
                  <a:lumOff val="15000"/>
                </a:schemeClr>
              </a:solidFill>
              <a:effectLst/>
              <a:latin typeface="+mj-lt"/>
            </a:endParaRPr>
          </a:p>
          <a:p>
            <a:r>
              <a:rPr lang="en-US" sz="2300" b="0" i="0" dirty="0">
                <a:solidFill>
                  <a:schemeClr val="tx1">
                    <a:lumMod val="85000"/>
                    <a:lumOff val="15000"/>
                  </a:schemeClr>
                </a:solidFill>
                <a:effectLst/>
                <a:latin typeface="+mj-lt"/>
              </a:rPr>
              <a:t>The formula for the conversion of diameter to area is:</a:t>
            </a:r>
            <a:br>
              <a:rPr lang="en-US" sz="2300" dirty="0">
                <a:solidFill>
                  <a:schemeClr val="tx1">
                    <a:lumMod val="85000"/>
                    <a:lumOff val="15000"/>
                  </a:schemeClr>
                </a:solidFill>
                <a:latin typeface="+mj-lt"/>
              </a:rPr>
            </a:br>
            <a:r>
              <a:rPr lang="en-US" sz="2300" b="0" i="0" dirty="0">
                <a:solidFill>
                  <a:schemeClr val="tx1">
                    <a:lumMod val="85000"/>
                    <a:lumOff val="15000"/>
                  </a:schemeClr>
                </a:solidFill>
                <a:effectLst/>
                <a:latin typeface="+mj-lt"/>
              </a:rPr>
              <a:t> </a:t>
            </a:r>
            <a:br>
              <a:rPr lang="en-US" sz="2300" dirty="0">
                <a:solidFill>
                  <a:schemeClr val="tx1">
                    <a:lumMod val="85000"/>
                    <a:lumOff val="15000"/>
                  </a:schemeClr>
                </a:solidFill>
                <a:latin typeface="+mj-lt"/>
              </a:rPr>
            </a:br>
            <a:r>
              <a:rPr lang="en-US" sz="2300" b="0" i="0" dirty="0" err="1">
                <a:solidFill>
                  <a:schemeClr val="tx1">
                    <a:lumMod val="85000"/>
                    <a:lumOff val="15000"/>
                  </a:schemeClr>
                </a:solidFill>
                <a:effectLst/>
                <a:latin typeface="+mj-lt"/>
              </a:rPr>
              <a:t>pupil_area</a:t>
            </a:r>
            <a:r>
              <a:rPr lang="en-US" sz="2300" b="0" i="0" dirty="0">
                <a:solidFill>
                  <a:schemeClr val="tx1">
                    <a:lumMod val="85000"/>
                    <a:lumOff val="15000"/>
                  </a:schemeClr>
                </a:solidFill>
                <a:effectLst/>
                <a:latin typeface="+mj-lt"/>
              </a:rPr>
              <a:t> = [(</a:t>
            </a:r>
            <a:r>
              <a:rPr lang="en-US" sz="2300" b="0" i="0" dirty="0" err="1">
                <a:solidFill>
                  <a:schemeClr val="tx1">
                    <a:lumMod val="85000"/>
                    <a:lumOff val="15000"/>
                  </a:schemeClr>
                </a:solidFill>
                <a:effectLst/>
                <a:latin typeface="+mj-lt"/>
              </a:rPr>
              <a:t>pupil_diameter</a:t>
            </a:r>
            <a:r>
              <a:rPr lang="en-US" sz="2300" b="0" i="0" dirty="0">
                <a:solidFill>
                  <a:schemeClr val="tx1">
                    <a:lumMod val="85000"/>
                    <a:lumOff val="15000"/>
                  </a:schemeClr>
                </a:solidFill>
                <a:effectLst/>
                <a:latin typeface="+mj-lt"/>
              </a:rPr>
              <a:t>/256)^2]*3.14159</a:t>
            </a:r>
            <a:endParaRPr lang="en-IN" sz="2300" dirty="0">
              <a:solidFill>
                <a:schemeClr val="tx1">
                  <a:lumMod val="85000"/>
                  <a:lumOff val="15000"/>
                </a:schemeClr>
              </a:solidFill>
              <a:latin typeface="+mj-lt"/>
            </a:endParaRPr>
          </a:p>
        </p:txBody>
      </p:sp>
      <p:sp>
        <p:nvSpPr>
          <p:cNvPr id="4" name="TextBox 3">
            <a:extLst>
              <a:ext uri="{FF2B5EF4-FFF2-40B4-BE49-F238E27FC236}">
                <a16:creationId xmlns:a16="http://schemas.microsoft.com/office/drawing/2014/main" id="{C78AE6B3-2B04-E85F-8A83-6A047C12845A}"/>
              </a:ext>
            </a:extLst>
          </p:cNvPr>
          <p:cNvSpPr txBox="1"/>
          <p:nvPr/>
        </p:nvSpPr>
        <p:spPr>
          <a:xfrm>
            <a:off x="7040880" y="6206490"/>
            <a:ext cx="1851660" cy="307777"/>
          </a:xfrm>
          <a:prstGeom prst="rect">
            <a:avLst/>
          </a:prstGeom>
          <a:noFill/>
        </p:spPr>
        <p:txBody>
          <a:bodyPr wrap="square" rtlCol="0">
            <a:spAutoFit/>
          </a:bodyPr>
          <a:lstStyle/>
          <a:p>
            <a:pPr algn="r"/>
            <a:r>
              <a:rPr lang="en-IN" sz="1400" dirty="0"/>
              <a:t>23</a:t>
            </a:r>
          </a:p>
        </p:txBody>
      </p:sp>
    </p:spTree>
    <p:extLst>
      <p:ext uri="{BB962C8B-B14F-4D97-AF65-F5344CB8AC3E}">
        <p14:creationId xmlns:p14="http://schemas.microsoft.com/office/powerpoint/2010/main" val="2152752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DCCD7-3C2D-ED08-DAA8-D1F1CBCFB6A7}"/>
              </a:ext>
            </a:extLst>
          </p:cNvPr>
          <p:cNvSpPr>
            <a:spLocks noGrp="1"/>
          </p:cNvSpPr>
          <p:nvPr>
            <p:ph type="title"/>
          </p:nvPr>
        </p:nvSpPr>
        <p:spPr/>
        <p:txBody>
          <a:bodyPr/>
          <a:lstStyle/>
          <a:p>
            <a:r>
              <a:rPr lang="en-IN" dirty="0"/>
              <a:t>Calibration</a:t>
            </a:r>
          </a:p>
        </p:txBody>
      </p:sp>
      <p:sp>
        <p:nvSpPr>
          <p:cNvPr id="3" name="Content Placeholder 2">
            <a:extLst>
              <a:ext uri="{FF2B5EF4-FFF2-40B4-BE49-F238E27FC236}">
                <a16:creationId xmlns:a16="http://schemas.microsoft.com/office/drawing/2014/main" id="{CEC94BFA-83D6-0885-5410-30E840CF398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AA52A55-FC7E-708F-82AB-206F11AB6D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29" t="589" r="9676" b="5652"/>
          <a:stretch/>
        </p:blipFill>
        <p:spPr bwMode="auto">
          <a:xfrm>
            <a:off x="457200" y="1165225"/>
            <a:ext cx="8229599" cy="514350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1975337-3953-7749-A40C-B2F956122113}"/>
              </a:ext>
            </a:extLst>
          </p:cNvPr>
          <p:cNvSpPr txBox="1"/>
          <p:nvPr/>
        </p:nvSpPr>
        <p:spPr>
          <a:xfrm>
            <a:off x="2627313" y="6308725"/>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22. Appeared target on the screen while the calibration</a:t>
            </a:r>
            <a:r>
              <a:rPr lang="en-IN" sz="1400" dirty="0"/>
              <a:t> </a:t>
            </a:r>
            <a:r>
              <a:rPr lang="en-IN" sz="1000" dirty="0">
                <a:solidFill>
                  <a:srgbClr val="0070C0"/>
                </a:solidFill>
              </a:rPr>
              <a:t>[14]</a:t>
            </a:r>
            <a:endParaRPr lang="en-IN" sz="1000" dirty="0">
              <a:latin typeface="+mj-lt"/>
            </a:endParaRPr>
          </a:p>
        </p:txBody>
      </p:sp>
      <p:sp>
        <p:nvSpPr>
          <p:cNvPr id="5" name="TextBox 4">
            <a:extLst>
              <a:ext uri="{FF2B5EF4-FFF2-40B4-BE49-F238E27FC236}">
                <a16:creationId xmlns:a16="http://schemas.microsoft.com/office/drawing/2014/main" id="{FBB94C54-801B-0665-B213-2567362F0199}"/>
              </a:ext>
            </a:extLst>
          </p:cNvPr>
          <p:cNvSpPr txBox="1"/>
          <p:nvPr/>
        </p:nvSpPr>
        <p:spPr>
          <a:xfrm>
            <a:off x="7040880" y="6343650"/>
            <a:ext cx="1851660" cy="307777"/>
          </a:xfrm>
          <a:prstGeom prst="rect">
            <a:avLst/>
          </a:prstGeom>
          <a:noFill/>
        </p:spPr>
        <p:txBody>
          <a:bodyPr wrap="square" rtlCol="0">
            <a:spAutoFit/>
          </a:bodyPr>
          <a:lstStyle/>
          <a:p>
            <a:pPr algn="r"/>
            <a:r>
              <a:rPr lang="en-IN" sz="1400" dirty="0"/>
              <a:t>24</a:t>
            </a:r>
          </a:p>
        </p:txBody>
      </p:sp>
    </p:spTree>
    <p:extLst>
      <p:ext uri="{BB962C8B-B14F-4D97-AF65-F5344CB8AC3E}">
        <p14:creationId xmlns:p14="http://schemas.microsoft.com/office/powerpoint/2010/main" val="2842348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0033-497B-015F-A442-DAACCF137D09}"/>
              </a:ext>
            </a:extLst>
          </p:cNvPr>
          <p:cNvSpPr>
            <a:spLocks noGrp="1"/>
          </p:cNvSpPr>
          <p:nvPr>
            <p:ph type="title"/>
          </p:nvPr>
        </p:nvSpPr>
        <p:spPr/>
        <p:txBody>
          <a:bodyPr/>
          <a:lstStyle/>
          <a:p>
            <a:r>
              <a:rPr lang="en-IN" dirty="0"/>
              <a:t>Calibration</a:t>
            </a:r>
          </a:p>
        </p:txBody>
      </p:sp>
      <p:pic>
        <p:nvPicPr>
          <p:cNvPr id="4" name="Content Placeholder 3">
            <a:extLst>
              <a:ext uri="{FF2B5EF4-FFF2-40B4-BE49-F238E27FC236}">
                <a16:creationId xmlns:a16="http://schemas.microsoft.com/office/drawing/2014/main" id="{E59B3632-C56F-86EB-786F-C7F44335251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122" t="535" r="9260" b="-1"/>
          <a:stretch/>
        </p:blipFill>
        <p:spPr bwMode="auto">
          <a:xfrm>
            <a:off x="457200" y="1028248"/>
            <a:ext cx="8229600" cy="5221357"/>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D48B19B-FE59-D8BC-B6D3-667CC46D37FB}"/>
              </a:ext>
            </a:extLst>
          </p:cNvPr>
          <p:cNvSpPr txBox="1"/>
          <p:nvPr/>
        </p:nvSpPr>
        <p:spPr>
          <a:xfrm>
            <a:off x="2945968" y="6410919"/>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23. Host PC calibration screen with cursor</a:t>
            </a:r>
            <a:r>
              <a:rPr lang="en-IN" sz="1400" dirty="0"/>
              <a:t> </a:t>
            </a:r>
            <a:r>
              <a:rPr lang="en-IN" sz="1000" dirty="0">
                <a:solidFill>
                  <a:srgbClr val="0070C0"/>
                </a:solidFill>
              </a:rPr>
              <a:t>[14]</a:t>
            </a:r>
            <a:endParaRPr lang="en-IN" sz="1000" dirty="0">
              <a:latin typeface="+mj-lt"/>
            </a:endParaRPr>
          </a:p>
        </p:txBody>
      </p:sp>
      <p:sp>
        <p:nvSpPr>
          <p:cNvPr id="3" name="TextBox 2">
            <a:extLst>
              <a:ext uri="{FF2B5EF4-FFF2-40B4-BE49-F238E27FC236}">
                <a16:creationId xmlns:a16="http://schemas.microsoft.com/office/drawing/2014/main" id="{38FB87D4-118F-AD03-5CB4-58EBFA2B4EC1}"/>
              </a:ext>
            </a:extLst>
          </p:cNvPr>
          <p:cNvSpPr txBox="1"/>
          <p:nvPr/>
        </p:nvSpPr>
        <p:spPr>
          <a:xfrm>
            <a:off x="7040880" y="6297930"/>
            <a:ext cx="1851660" cy="307777"/>
          </a:xfrm>
          <a:prstGeom prst="rect">
            <a:avLst/>
          </a:prstGeom>
          <a:noFill/>
        </p:spPr>
        <p:txBody>
          <a:bodyPr wrap="square" rtlCol="0">
            <a:spAutoFit/>
          </a:bodyPr>
          <a:lstStyle/>
          <a:p>
            <a:pPr algn="r"/>
            <a:r>
              <a:rPr lang="en-IN" sz="1400" dirty="0"/>
              <a:t>25</a:t>
            </a:r>
          </a:p>
        </p:txBody>
      </p:sp>
    </p:spTree>
    <p:extLst>
      <p:ext uri="{BB962C8B-B14F-4D97-AF65-F5344CB8AC3E}">
        <p14:creationId xmlns:p14="http://schemas.microsoft.com/office/powerpoint/2010/main" val="1967857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DA2BC-B675-9980-55BC-B26C03BC89B7}"/>
              </a:ext>
            </a:extLst>
          </p:cNvPr>
          <p:cNvSpPr>
            <a:spLocks noGrp="1"/>
          </p:cNvSpPr>
          <p:nvPr>
            <p:ph type="title"/>
          </p:nvPr>
        </p:nvSpPr>
        <p:spPr/>
        <p:txBody>
          <a:bodyPr/>
          <a:lstStyle/>
          <a:p>
            <a:r>
              <a:rPr lang="en-IN" dirty="0"/>
              <a:t>Calibration</a:t>
            </a:r>
          </a:p>
        </p:txBody>
      </p:sp>
      <p:pic>
        <p:nvPicPr>
          <p:cNvPr id="4" name="Content Placeholder 3">
            <a:extLst>
              <a:ext uri="{FF2B5EF4-FFF2-40B4-BE49-F238E27FC236}">
                <a16:creationId xmlns:a16="http://schemas.microsoft.com/office/drawing/2014/main" id="{17997B0D-52AA-E389-A8C9-A03E205EA99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247" t="802" r="9139"/>
          <a:stretch/>
        </p:blipFill>
        <p:spPr bwMode="auto">
          <a:xfrm>
            <a:off x="457200" y="818321"/>
            <a:ext cx="8229600" cy="5221357"/>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8A71BE8-7C57-AC45-9D49-29993AB5264A}"/>
              </a:ext>
            </a:extLst>
          </p:cNvPr>
          <p:cNvSpPr txBox="1"/>
          <p:nvPr/>
        </p:nvSpPr>
        <p:spPr>
          <a:xfrm>
            <a:off x="2961410" y="6114175"/>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24. 3*3 calibration grid in the Host PC</a:t>
            </a:r>
            <a:r>
              <a:rPr lang="en-IN" sz="1400" dirty="0"/>
              <a:t> </a:t>
            </a:r>
            <a:r>
              <a:rPr lang="en-IN" sz="1000" dirty="0">
                <a:solidFill>
                  <a:srgbClr val="0070C0"/>
                </a:solidFill>
              </a:rPr>
              <a:t>[14]</a:t>
            </a:r>
            <a:endParaRPr lang="en-IN" sz="1000" dirty="0">
              <a:latin typeface="+mj-lt"/>
            </a:endParaRPr>
          </a:p>
        </p:txBody>
      </p:sp>
      <p:sp>
        <p:nvSpPr>
          <p:cNvPr id="3" name="TextBox 2">
            <a:extLst>
              <a:ext uri="{FF2B5EF4-FFF2-40B4-BE49-F238E27FC236}">
                <a16:creationId xmlns:a16="http://schemas.microsoft.com/office/drawing/2014/main" id="{1A46355C-A98E-E07E-27DB-E49F566F72CE}"/>
              </a:ext>
            </a:extLst>
          </p:cNvPr>
          <p:cNvSpPr txBox="1"/>
          <p:nvPr/>
        </p:nvSpPr>
        <p:spPr>
          <a:xfrm>
            <a:off x="7040880" y="6206490"/>
            <a:ext cx="1851660" cy="307777"/>
          </a:xfrm>
          <a:prstGeom prst="rect">
            <a:avLst/>
          </a:prstGeom>
          <a:noFill/>
        </p:spPr>
        <p:txBody>
          <a:bodyPr wrap="square" rtlCol="0">
            <a:spAutoFit/>
          </a:bodyPr>
          <a:lstStyle/>
          <a:p>
            <a:pPr algn="r"/>
            <a:r>
              <a:rPr lang="en-IN" sz="1400" dirty="0"/>
              <a:t>26</a:t>
            </a:r>
          </a:p>
        </p:txBody>
      </p:sp>
    </p:spTree>
    <p:extLst>
      <p:ext uri="{BB962C8B-B14F-4D97-AF65-F5344CB8AC3E}">
        <p14:creationId xmlns:p14="http://schemas.microsoft.com/office/powerpoint/2010/main" val="3070730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78B23-B7B1-B99F-DB29-9D4B2970F643}"/>
              </a:ext>
            </a:extLst>
          </p:cNvPr>
          <p:cNvSpPr>
            <a:spLocks noGrp="1"/>
          </p:cNvSpPr>
          <p:nvPr>
            <p:ph type="title"/>
          </p:nvPr>
        </p:nvSpPr>
        <p:spPr/>
        <p:txBody>
          <a:bodyPr/>
          <a:lstStyle/>
          <a:p>
            <a:r>
              <a:rPr lang="en-IN" dirty="0"/>
              <a:t>Calibration</a:t>
            </a:r>
          </a:p>
        </p:txBody>
      </p:sp>
      <p:pic>
        <p:nvPicPr>
          <p:cNvPr id="4" name="Content Placeholder 3">
            <a:extLst>
              <a:ext uri="{FF2B5EF4-FFF2-40B4-BE49-F238E27FC236}">
                <a16:creationId xmlns:a16="http://schemas.microsoft.com/office/drawing/2014/main" id="{FAFFF533-6B82-BA42-BAC7-59C8FFDB7E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471" y="1203541"/>
            <a:ext cx="5910468" cy="2652841"/>
          </a:xfrm>
          <a:prstGeom prst="rect">
            <a:avLst/>
          </a:prstGeom>
        </p:spPr>
      </p:pic>
      <p:sp>
        <p:nvSpPr>
          <p:cNvPr id="6" name="TextBox 5">
            <a:extLst>
              <a:ext uri="{FF2B5EF4-FFF2-40B4-BE49-F238E27FC236}">
                <a16:creationId xmlns:a16="http://schemas.microsoft.com/office/drawing/2014/main" id="{C195E692-2BFA-8A2C-CA53-C7F031A895A1}"/>
              </a:ext>
            </a:extLst>
          </p:cNvPr>
          <p:cNvSpPr txBox="1"/>
          <p:nvPr/>
        </p:nvSpPr>
        <p:spPr>
          <a:xfrm>
            <a:off x="3415983" y="3856382"/>
            <a:ext cx="4578926" cy="261610"/>
          </a:xfrm>
          <a:prstGeom prst="rect">
            <a:avLst/>
          </a:prstGeom>
          <a:noFill/>
        </p:spPr>
        <p:txBody>
          <a:bodyPr wrap="square">
            <a:spAutoFit/>
          </a:bodyPr>
          <a:lstStyle/>
          <a:p>
            <a:r>
              <a:rPr lang="en-US" sz="800" dirty="0">
                <a:effectLst/>
                <a:latin typeface="+mj-lt"/>
                <a:ea typeface="Times New Roman" panose="02020603050405020304" pitchFamily="18" charset="0"/>
              </a:rPr>
              <a:t>Fig 25. Pixels detected on the camera</a:t>
            </a:r>
            <a:r>
              <a:rPr lang="en-IN" sz="1100" dirty="0"/>
              <a:t> </a:t>
            </a:r>
            <a:r>
              <a:rPr lang="en-IN" sz="800" dirty="0">
                <a:solidFill>
                  <a:srgbClr val="0070C0"/>
                </a:solidFill>
              </a:rPr>
              <a:t>[8]</a:t>
            </a:r>
            <a:endParaRPr lang="en-IN" sz="800" dirty="0">
              <a:latin typeface="+mj-lt"/>
            </a:endParaRPr>
          </a:p>
        </p:txBody>
      </p:sp>
      <p:sp>
        <p:nvSpPr>
          <p:cNvPr id="3" name="TextBox 2">
            <a:extLst>
              <a:ext uri="{FF2B5EF4-FFF2-40B4-BE49-F238E27FC236}">
                <a16:creationId xmlns:a16="http://schemas.microsoft.com/office/drawing/2014/main" id="{10BA5F98-35A4-4C53-FC61-2DEDDDD01F4C}"/>
              </a:ext>
            </a:extLst>
          </p:cNvPr>
          <p:cNvSpPr txBox="1"/>
          <p:nvPr/>
        </p:nvSpPr>
        <p:spPr>
          <a:xfrm>
            <a:off x="7040880" y="6206490"/>
            <a:ext cx="1851660" cy="307777"/>
          </a:xfrm>
          <a:prstGeom prst="rect">
            <a:avLst/>
          </a:prstGeom>
          <a:noFill/>
        </p:spPr>
        <p:txBody>
          <a:bodyPr wrap="square" rtlCol="0">
            <a:spAutoFit/>
          </a:bodyPr>
          <a:lstStyle/>
          <a:p>
            <a:pPr algn="r"/>
            <a:r>
              <a:rPr lang="en-IN" sz="1400" dirty="0"/>
              <a:t>27</a:t>
            </a:r>
          </a:p>
        </p:txBody>
      </p:sp>
    </p:spTree>
    <p:extLst>
      <p:ext uri="{BB962C8B-B14F-4D97-AF65-F5344CB8AC3E}">
        <p14:creationId xmlns:p14="http://schemas.microsoft.com/office/powerpoint/2010/main" val="3513826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0265-FE2D-A93D-5616-C99912D738D1}"/>
              </a:ext>
            </a:extLst>
          </p:cNvPr>
          <p:cNvSpPr>
            <a:spLocks noGrp="1"/>
          </p:cNvSpPr>
          <p:nvPr>
            <p:ph type="title"/>
          </p:nvPr>
        </p:nvSpPr>
        <p:spPr/>
        <p:txBody>
          <a:bodyPr/>
          <a:lstStyle/>
          <a:p>
            <a:r>
              <a:rPr lang="en-IN" dirty="0"/>
              <a:t>Validation</a:t>
            </a:r>
          </a:p>
        </p:txBody>
      </p:sp>
      <p:pic>
        <p:nvPicPr>
          <p:cNvPr id="4" name="Content Placeholder 3">
            <a:extLst>
              <a:ext uri="{FF2B5EF4-FFF2-40B4-BE49-F238E27FC236}">
                <a16:creationId xmlns:a16="http://schemas.microsoft.com/office/drawing/2014/main" id="{AC73DB59-36DC-9FF2-1129-0296704933BF}"/>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9000" t="-267" r="8880" b="267"/>
          <a:stretch/>
        </p:blipFill>
        <p:spPr bwMode="auto">
          <a:xfrm>
            <a:off x="457200" y="858078"/>
            <a:ext cx="8229600" cy="5141844"/>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2D35D6E-ABBF-2F9B-01A5-5E0024D85A69}"/>
              </a:ext>
            </a:extLst>
          </p:cNvPr>
          <p:cNvSpPr txBox="1"/>
          <p:nvPr/>
        </p:nvSpPr>
        <p:spPr>
          <a:xfrm>
            <a:off x="3023755" y="6076935"/>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26. Validation gaze cursor in the Host PC</a:t>
            </a:r>
            <a:r>
              <a:rPr lang="en-IN" sz="1400" dirty="0"/>
              <a:t> </a:t>
            </a:r>
            <a:r>
              <a:rPr lang="en-IN" sz="1000" dirty="0">
                <a:solidFill>
                  <a:srgbClr val="0070C0"/>
                </a:solidFill>
              </a:rPr>
              <a:t>[14]</a:t>
            </a:r>
            <a:endParaRPr lang="en-IN" sz="1000" dirty="0">
              <a:latin typeface="+mj-lt"/>
            </a:endParaRPr>
          </a:p>
        </p:txBody>
      </p:sp>
      <p:sp>
        <p:nvSpPr>
          <p:cNvPr id="3" name="TextBox 2">
            <a:extLst>
              <a:ext uri="{FF2B5EF4-FFF2-40B4-BE49-F238E27FC236}">
                <a16:creationId xmlns:a16="http://schemas.microsoft.com/office/drawing/2014/main" id="{37F31C6F-F097-FC79-B7CC-D47F582F51B9}"/>
              </a:ext>
            </a:extLst>
          </p:cNvPr>
          <p:cNvSpPr txBox="1"/>
          <p:nvPr/>
        </p:nvSpPr>
        <p:spPr>
          <a:xfrm>
            <a:off x="7040880" y="6206490"/>
            <a:ext cx="1851660" cy="307777"/>
          </a:xfrm>
          <a:prstGeom prst="rect">
            <a:avLst/>
          </a:prstGeom>
          <a:noFill/>
        </p:spPr>
        <p:txBody>
          <a:bodyPr wrap="square" rtlCol="0">
            <a:spAutoFit/>
          </a:bodyPr>
          <a:lstStyle/>
          <a:p>
            <a:pPr algn="r"/>
            <a:r>
              <a:rPr lang="en-IN" sz="1400" dirty="0"/>
              <a:t>28</a:t>
            </a:r>
          </a:p>
        </p:txBody>
      </p:sp>
    </p:spTree>
    <p:extLst>
      <p:ext uri="{BB962C8B-B14F-4D97-AF65-F5344CB8AC3E}">
        <p14:creationId xmlns:p14="http://schemas.microsoft.com/office/powerpoint/2010/main" val="379831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879F-6039-373A-3353-C8EC16FD339B}"/>
              </a:ext>
            </a:extLst>
          </p:cNvPr>
          <p:cNvSpPr>
            <a:spLocks noGrp="1"/>
          </p:cNvSpPr>
          <p:nvPr>
            <p:ph type="title"/>
          </p:nvPr>
        </p:nvSpPr>
        <p:spPr/>
        <p:txBody>
          <a:bodyPr/>
          <a:lstStyle/>
          <a:p>
            <a:r>
              <a:rPr lang="en-IN" dirty="0"/>
              <a:t>History of Eye Tracking</a:t>
            </a:r>
          </a:p>
        </p:txBody>
      </p:sp>
      <p:pic>
        <p:nvPicPr>
          <p:cNvPr id="1026" name="Picture 2">
            <a:extLst>
              <a:ext uri="{FF2B5EF4-FFF2-40B4-BE49-F238E27FC236}">
                <a16:creationId xmlns:a16="http://schemas.microsoft.com/office/drawing/2014/main" id="{607CEDE8-EFC3-BC73-A946-7CF71A70E602}"/>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965960"/>
            <a:ext cx="8229600" cy="38061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4D6266-2227-6EC8-C3D1-D883C33CF78D}"/>
              </a:ext>
            </a:extLst>
          </p:cNvPr>
          <p:cNvSpPr txBox="1"/>
          <p:nvPr/>
        </p:nvSpPr>
        <p:spPr>
          <a:xfrm>
            <a:off x="3783329" y="5772150"/>
            <a:ext cx="2511453" cy="246221"/>
          </a:xfrm>
          <a:prstGeom prst="rect">
            <a:avLst/>
          </a:prstGeom>
          <a:noFill/>
        </p:spPr>
        <p:txBody>
          <a:bodyPr wrap="square" rtlCol="0">
            <a:spAutoFit/>
          </a:bodyPr>
          <a:lstStyle/>
          <a:p>
            <a:r>
              <a:rPr lang="en-IN" sz="1000" dirty="0"/>
              <a:t>Fig 1. History of Eye Tracking </a:t>
            </a:r>
            <a:r>
              <a:rPr lang="en-IN" sz="700" dirty="0">
                <a:solidFill>
                  <a:srgbClr val="0070C0"/>
                </a:solidFill>
              </a:rPr>
              <a:t>[1] </a:t>
            </a:r>
          </a:p>
        </p:txBody>
      </p:sp>
      <p:sp>
        <p:nvSpPr>
          <p:cNvPr id="3" name="TextBox 2">
            <a:extLst>
              <a:ext uri="{FF2B5EF4-FFF2-40B4-BE49-F238E27FC236}">
                <a16:creationId xmlns:a16="http://schemas.microsoft.com/office/drawing/2014/main" id="{BF94490A-4DA8-DBCA-7924-E4071368F38B}"/>
              </a:ext>
            </a:extLst>
          </p:cNvPr>
          <p:cNvSpPr txBox="1"/>
          <p:nvPr/>
        </p:nvSpPr>
        <p:spPr>
          <a:xfrm>
            <a:off x="7040880" y="6206490"/>
            <a:ext cx="1851660" cy="307777"/>
          </a:xfrm>
          <a:prstGeom prst="rect">
            <a:avLst/>
          </a:prstGeom>
          <a:noFill/>
        </p:spPr>
        <p:txBody>
          <a:bodyPr wrap="square" rtlCol="0">
            <a:spAutoFit/>
          </a:bodyPr>
          <a:lstStyle/>
          <a:p>
            <a:pPr algn="r"/>
            <a:r>
              <a:rPr lang="en-IN" sz="1400" dirty="0"/>
              <a:t>2</a:t>
            </a:r>
          </a:p>
        </p:txBody>
      </p:sp>
    </p:spTree>
    <p:extLst>
      <p:ext uri="{BB962C8B-B14F-4D97-AF65-F5344CB8AC3E}">
        <p14:creationId xmlns:p14="http://schemas.microsoft.com/office/powerpoint/2010/main" val="686262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F89A-3CC4-9D4B-7C37-209855EFCE24}"/>
              </a:ext>
            </a:extLst>
          </p:cNvPr>
          <p:cNvSpPr>
            <a:spLocks noGrp="1"/>
          </p:cNvSpPr>
          <p:nvPr>
            <p:ph type="title"/>
          </p:nvPr>
        </p:nvSpPr>
        <p:spPr/>
        <p:txBody>
          <a:bodyPr/>
          <a:lstStyle/>
          <a:p>
            <a:r>
              <a:rPr lang="en-IN" dirty="0"/>
              <a:t>Validation</a:t>
            </a:r>
          </a:p>
        </p:txBody>
      </p:sp>
      <p:pic>
        <p:nvPicPr>
          <p:cNvPr id="4" name="Content Placeholder 3">
            <a:extLst>
              <a:ext uri="{FF2B5EF4-FFF2-40B4-BE49-F238E27FC236}">
                <a16:creationId xmlns:a16="http://schemas.microsoft.com/office/drawing/2014/main" id="{03E42A12-E11A-6FBE-878F-EB18AA07302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124" t="267" r="9015"/>
          <a:stretch/>
        </p:blipFill>
        <p:spPr bwMode="auto">
          <a:xfrm>
            <a:off x="457200" y="798443"/>
            <a:ext cx="8229600" cy="5261113"/>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9A2A73F-0D0A-75F2-96C8-7A8E0BAE0297}"/>
              </a:ext>
            </a:extLst>
          </p:cNvPr>
          <p:cNvSpPr txBox="1"/>
          <p:nvPr/>
        </p:nvSpPr>
        <p:spPr>
          <a:xfrm>
            <a:off x="2400300" y="6114175"/>
            <a:ext cx="4578926" cy="307777"/>
          </a:xfrm>
          <a:prstGeom prst="rect">
            <a:avLst/>
          </a:prstGeom>
          <a:noFill/>
        </p:spPr>
        <p:txBody>
          <a:bodyPr wrap="square">
            <a:spAutoFit/>
          </a:bodyPr>
          <a:lstStyle/>
          <a:p>
            <a:r>
              <a:rPr lang="en-US" sz="1000" dirty="0">
                <a:effectLst/>
                <a:latin typeface="+mj-lt"/>
                <a:ea typeface="Times New Roman" panose="02020603050405020304" pitchFamily="18" charset="0"/>
              </a:rPr>
              <a:t>Fig 27. Validation of gaze cursor position with error values in the Host PC</a:t>
            </a:r>
            <a:r>
              <a:rPr lang="en-IN" sz="1400" dirty="0"/>
              <a:t> </a:t>
            </a:r>
            <a:r>
              <a:rPr lang="en-IN" sz="1000" dirty="0">
                <a:solidFill>
                  <a:srgbClr val="0070C0"/>
                </a:solidFill>
              </a:rPr>
              <a:t>[14]</a:t>
            </a:r>
            <a:endParaRPr lang="en-IN" sz="1000" dirty="0">
              <a:latin typeface="+mj-lt"/>
            </a:endParaRPr>
          </a:p>
        </p:txBody>
      </p:sp>
      <p:sp>
        <p:nvSpPr>
          <p:cNvPr id="3" name="TextBox 2">
            <a:extLst>
              <a:ext uri="{FF2B5EF4-FFF2-40B4-BE49-F238E27FC236}">
                <a16:creationId xmlns:a16="http://schemas.microsoft.com/office/drawing/2014/main" id="{04247446-E7BB-BC3C-22D7-B41C5BC37770}"/>
              </a:ext>
            </a:extLst>
          </p:cNvPr>
          <p:cNvSpPr txBox="1"/>
          <p:nvPr/>
        </p:nvSpPr>
        <p:spPr>
          <a:xfrm>
            <a:off x="7040880" y="6206490"/>
            <a:ext cx="1851660" cy="307777"/>
          </a:xfrm>
          <a:prstGeom prst="rect">
            <a:avLst/>
          </a:prstGeom>
          <a:noFill/>
        </p:spPr>
        <p:txBody>
          <a:bodyPr wrap="square" rtlCol="0">
            <a:spAutoFit/>
          </a:bodyPr>
          <a:lstStyle/>
          <a:p>
            <a:pPr algn="r"/>
            <a:r>
              <a:rPr lang="en-IN" sz="1400" dirty="0"/>
              <a:t>29</a:t>
            </a:r>
          </a:p>
        </p:txBody>
      </p:sp>
    </p:spTree>
    <p:extLst>
      <p:ext uri="{BB962C8B-B14F-4D97-AF65-F5344CB8AC3E}">
        <p14:creationId xmlns:p14="http://schemas.microsoft.com/office/powerpoint/2010/main" val="384072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59E1-3007-C7D9-8A3E-73ADEB88DA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39F735-FF5F-5F9A-8AD6-CB38E350115A}"/>
              </a:ext>
            </a:extLst>
          </p:cNvPr>
          <p:cNvSpPr>
            <a:spLocks noGrp="1"/>
          </p:cNvSpPr>
          <p:nvPr>
            <p:ph idx="1"/>
          </p:nvPr>
        </p:nvSpPr>
        <p:spPr/>
        <p:txBody>
          <a:bodyPr/>
          <a:lstStyle/>
          <a:p>
            <a:r>
              <a:rPr lang="en-IN" sz="2300" dirty="0"/>
              <a:t>The info shared – Setup and Gaze</a:t>
            </a:r>
          </a:p>
          <a:p>
            <a:r>
              <a:rPr lang="en-IN" sz="2300" dirty="0"/>
              <a:t>Goal – To find an effective calibration procedure for </a:t>
            </a:r>
            <a:r>
              <a:rPr lang="en-IN" sz="2300" dirty="0" err="1"/>
              <a:t>EyeLink</a:t>
            </a:r>
            <a:r>
              <a:rPr lang="en-IN" sz="2300" dirty="0"/>
              <a:t> 1000 Plus.</a:t>
            </a:r>
          </a:p>
          <a:p>
            <a:r>
              <a:rPr lang="en-IN" sz="2300" dirty="0"/>
              <a:t>Relation between the arbitrary units and the pupil sizes.</a:t>
            </a:r>
          </a:p>
        </p:txBody>
      </p:sp>
      <p:sp>
        <p:nvSpPr>
          <p:cNvPr id="4" name="TextBox 3">
            <a:extLst>
              <a:ext uri="{FF2B5EF4-FFF2-40B4-BE49-F238E27FC236}">
                <a16:creationId xmlns:a16="http://schemas.microsoft.com/office/drawing/2014/main" id="{DA4A443D-0134-A42D-DD5C-4B470A2FB71C}"/>
              </a:ext>
            </a:extLst>
          </p:cNvPr>
          <p:cNvSpPr txBox="1"/>
          <p:nvPr/>
        </p:nvSpPr>
        <p:spPr>
          <a:xfrm>
            <a:off x="7040880" y="6206490"/>
            <a:ext cx="1851660" cy="307777"/>
          </a:xfrm>
          <a:prstGeom prst="rect">
            <a:avLst/>
          </a:prstGeom>
          <a:noFill/>
        </p:spPr>
        <p:txBody>
          <a:bodyPr wrap="square" rtlCol="0">
            <a:spAutoFit/>
          </a:bodyPr>
          <a:lstStyle/>
          <a:p>
            <a:pPr algn="r"/>
            <a:r>
              <a:rPr lang="en-IN" sz="1400" dirty="0"/>
              <a:t>30</a:t>
            </a:r>
          </a:p>
        </p:txBody>
      </p:sp>
    </p:spTree>
    <p:extLst>
      <p:ext uri="{BB962C8B-B14F-4D97-AF65-F5344CB8AC3E}">
        <p14:creationId xmlns:p14="http://schemas.microsoft.com/office/powerpoint/2010/main" val="2528422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42E9-3160-A384-D91C-C0EECAA6FDD4}"/>
              </a:ext>
            </a:extLst>
          </p:cNvPr>
          <p:cNvSpPr>
            <a:spLocks noGrp="1"/>
          </p:cNvSpPr>
          <p:nvPr>
            <p:ph type="title"/>
          </p:nvPr>
        </p:nvSpPr>
        <p:spPr/>
        <p:txBody>
          <a:bodyPr/>
          <a:lstStyle/>
          <a:p>
            <a:r>
              <a:rPr lang="en-IN" sz="1800" dirty="0"/>
              <a:t>Materials and Methods</a:t>
            </a:r>
          </a:p>
        </p:txBody>
      </p:sp>
      <p:pic>
        <p:nvPicPr>
          <p:cNvPr id="4" name="Picture 3">
            <a:extLst>
              <a:ext uri="{FF2B5EF4-FFF2-40B4-BE49-F238E27FC236}">
                <a16:creationId xmlns:a16="http://schemas.microsoft.com/office/drawing/2014/main" id="{7E3A93BF-3EE7-B886-4DB2-DF06F49AC79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44" t="26303" r="23435" b="12315"/>
          <a:stretch/>
        </p:blipFill>
        <p:spPr bwMode="auto">
          <a:xfrm>
            <a:off x="568810" y="3109705"/>
            <a:ext cx="4254555" cy="258307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85239AF-70FD-9556-B61B-EFC93EF3EA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21" t="-440" r="33779" b="2216"/>
          <a:stretch/>
        </p:blipFill>
        <p:spPr bwMode="auto">
          <a:xfrm>
            <a:off x="5020955" y="2874980"/>
            <a:ext cx="3454400" cy="325120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3DB232F-6A5E-CD20-270C-BF6F450A0664}"/>
              </a:ext>
            </a:extLst>
          </p:cNvPr>
          <p:cNvSpPr txBox="1"/>
          <p:nvPr/>
        </p:nvSpPr>
        <p:spPr>
          <a:xfrm>
            <a:off x="1316956" y="5713557"/>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Fig 28. Phantom eyes with a decrease in diameter</a:t>
            </a:r>
            <a:endParaRPr lang="en-IN" sz="1000" dirty="0">
              <a:latin typeface="+mj-lt"/>
            </a:endParaRPr>
          </a:p>
        </p:txBody>
      </p:sp>
      <p:sp>
        <p:nvSpPr>
          <p:cNvPr id="9" name="TextBox 8">
            <a:extLst>
              <a:ext uri="{FF2B5EF4-FFF2-40B4-BE49-F238E27FC236}">
                <a16:creationId xmlns:a16="http://schemas.microsoft.com/office/drawing/2014/main" id="{BECF3E3A-D970-8A8F-7B92-80161FFE0133}"/>
              </a:ext>
            </a:extLst>
          </p:cNvPr>
          <p:cNvSpPr txBox="1"/>
          <p:nvPr/>
        </p:nvSpPr>
        <p:spPr>
          <a:xfrm>
            <a:off x="5259346" y="6126180"/>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Fig 29. Measuring the diameter with a vernier </a:t>
            </a:r>
            <a:r>
              <a:rPr lang="en-US" sz="1000" dirty="0" err="1">
                <a:effectLst/>
                <a:latin typeface="+mj-lt"/>
                <a:ea typeface="Times New Roman" panose="02020603050405020304" pitchFamily="18" charset="0"/>
              </a:rPr>
              <a:t>calliper</a:t>
            </a:r>
            <a:endParaRPr lang="en-IN" sz="1000" dirty="0">
              <a:latin typeface="+mj-lt"/>
            </a:endParaRPr>
          </a:p>
        </p:txBody>
      </p:sp>
      <p:sp>
        <p:nvSpPr>
          <p:cNvPr id="10" name="Rectangle 1">
            <a:extLst>
              <a:ext uri="{FF2B5EF4-FFF2-40B4-BE49-F238E27FC236}">
                <a16:creationId xmlns:a16="http://schemas.microsoft.com/office/drawing/2014/main" id="{765F3FC5-CCDD-A00A-9F28-D6A9BD1E12DD}"/>
              </a:ext>
            </a:extLst>
          </p:cNvPr>
          <p:cNvSpPr>
            <a:spLocks noGrp="1" noChangeArrowheads="1"/>
          </p:cNvSpPr>
          <p:nvPr>
            <p:ph idx="1"/>
          </p:nvPr>
        </p:nvSpPr>
        <p:spPr bwMode="auto">
          <a:xfrm>
            <a:off x="242438" y="915101"/>
            <a:ext cx="8430507"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a:ln>
                  <a:noFill/>
                </a:ln>
                <a:solidFill>
                  <a:schemeClr val="tx1"/>
                </a:solidFill>
                <a:effectLst/>
                <a:latin typeface="Arial" panose="020B0604020202020204" pitchFamily="34" charset="0"/>
              </a:rPr>
              <a:t>Phantom Eyes</a:t>
            </a:r>
            <a:r>
              <a:rPr kumimoji="0" lang="en-US" altLang="en-US" sz="2300" b="0" i="0" u="none" strike="noStrike" cap="none" normalizeH="0" baseline="0" dirty="0">
                <a:ln>
                  <a:noFill/>
                </a:ln>
                <a:solidFill>
                  <a:schemeClr val="tx1"/>
                </a:solidFill>
                <a:effectLst/>
                <a:latin typeface="Arial" panose="020B0604020202020204" pitchFamily="34" charset="0"/>
              </a:rPr>
              <a:t>: Used to simulate the pupil at known sizes for calibration.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300" b="1" i="0" u="none" strike="noStrike" cap="none" normalizeH="0" baseline="0" dirty="0">
                <a:ln>
                  <a:noFill/>
                </a:ln>
                <a:solidFill>
                  <a:schemeClr val="tx1"/>
                </a:solidFill>
                <a:effectLst/>
                <a:latin typeface="Arial" panose="020B0604020202020204" pitchFamily="34" charset="0"/>
              </a:rPr>
              <a:t>Measurement Tools</a:t>
            </a:r>
            <a:r>
              <a:rPr kumimoji="0" lang="en-US" altLang="en-US" sz="2300" b="0" i="0" u="none" strike="noStrike" cap="none" normalizeH="0" baseline="0" dirty="0">
                <a:ln>
                  <a:noFill/>
                </a:ln>
                <a:solidFill>
                  <a:schemeClr val="tx1"/>
                </a:solidFill>
                <a:effectLst/>
                <a:latin typeface="Arial" panose="020B0604020202020204" pitchFamily="34" charset="0"/>
              </a:rPr>
              <a:t>: Vernier </a:t>
            </a:r>
            <a:r>
              <a:rPr kumimoji="0" lang="en-US" altLang="en-US" sz="2300" b="0" i="0" u="none" strike="noStrike" cap="none" normalizeH="0" baseline="0" dirty="0" err="1">
                <a:ln>
                  <a:noFill/>
                </a:ln>
                <a:solidFill>
                  <a:schemeClr val="tx1"/>
                </a:solidFill>
                <a:effectLst/>
                <a:latin typeface="Arial" panose="020B0604020202020204" pitchFamily="34" charset="0"/>
              </a:rPr>
              <a:t>callipers</a:t>
            </a:r>
            <a:r>
              <a:rPr kumimoji="0" lang="en-US" altLang="en-US" sz="2300" b="0" i="0" u="none" strike="noStrike" cap="none" normalizeH="0" baseline="0" dirty="0">
                <a:ln>
                  <a:noFill/>
                </a:ln>
                <a:solidFill>
                  <a:schemeClr val="tx1"/>
                </a:solidFill>
                <a:effectLst/>
                <a:latin typeface="Arial" panose="020B0604020202020204" pitchFamily="34" charset="0"/>
              </a:rPr>
              <a:t> to measure pupil diameter, laser meter for distance measurements, and artificial lighting to control illumination conditions.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C3CB6C5A-A285-E73B-3D5F-BC8078FD29BE}"/>
              </a:ext>
            </a:extLst>
          </p:cNvPr>
          <p:cNvSpPr txBox="1"/>
          <p:nvPr/>
        </p:nvSpPr>
        <p:spPr>
          <a:xfrm>
            <a:off x="7040880" y="6377940"/>
            <a:ext cx="1851660" cy="307777"/>
          </a:xfrm>
          <a:prstGeom prst="rect">
            <a:avLst/>
          </a:prstGeom>
          <a:noFill/>
        </p:spPr>
        <p:txBody>
          <a:bodyPr wrap="square" rtlCol="0">
            <a:spAutoFit/>
          </a:bodyPr>
          <a:lstStyle/>
          <a:p>
            <a:pPr algn="r"/>
            <a:r>
              <a:rPr lang="en-IN" sz="1400" dirty="0"/>
              <a:t>31</a:t>
            </a:r>
          </a:p>
        </p:txBody>
      </p:sp>
    </p:spTree>
    <p:extLst>
      <p:ext uri="{BB962C8B-B14F-4D97-AF65-F5344CB8AC3E}">
        <p14:creationId xmlns:p14="http://schemas.microsoft.com/office/powerpoint/2010/main" val="2646397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5088-0F31-3677-2619-96A4FB3BECE0}"/>
              </a:ext>
            </a:extLst>
          </p:cNvPr>
          <p:cNvSpPr>
            <a:spLocks noGrp="1"/>
          </p:cNvSpPr>
          <p:nvPr>
            <p:ph type="title"/>
          </p:nvPr>
        </p:nvSpPr>
        <p:spPr/>
        <p:txBody>
          <a:bodyPr/>
          <a:lstStyle/>
          <a:p>
            <a:r>
              <a:rPr lang="en-IN" sz="1800" dirty="0"/>
              <a:t>Materials and Methods</a:t>
            </a:r>
            <a:endParaRPr lang="en-IN" dirty="0"/>
          </a:p>
        </p:txBody>
      </p:sp>
      <p:sp>
        <p:nvSpPr>
          <p:cNvPr id="6" name="TextBox 5">
            <a:extLst>
              <a:ext uri="{FF2B5EF4-FFF2-40B4-BE49-F238E27FC236}">
                <a16:creationId xmlns:a16="http://schemas.microsoft.com/office/drawing/2014/main" id="{57043FAA-516E-1E94-345E-BE85481C809A}"/>
              </a:ext>
            </a:extLst>
          </p:cNvPr>
          <p:cNvSpPr txBox="1"/>
          <p:nvPr/>
        </p:nvSpPr>
        <p:spPr>
          <a:xfrm>
            <a:off x="1316677" y="6564270"/>
            <a:ext cx="4578926" cy="246221"/>
          </a:xfrm>
          <a:prstGeom prst="rect">
            <a:avLst/>
          </a:prstGeom>
          <a:noFill/>
        </p:spPr>
        <p:txBody>
          <a:bodyPr wrap="square">
            <a:spAutoFit/>
          </a:bodyPr>
          <a:lstStyle/>
          <a:p>
            <a:pPr algn="ctr"/>
            <a:r>
              <a:rPr lang="en-US" sz="1000" dirty="0">
                <a:effectLst/>
                <a:latin typeface="+mj-lt"/>
                <a:ea typeface="Times New Roman" panose="02020603050405020304" pitchFamily="18" charset="0"/>
              </a:rPr>
              <a:t>Fig </a:t>
            </a:r>
            <a:r>
              <a:rPr lang="en-US" sz="1000" dirty="0">
                <a:latin typeface="+mj-lt"/>
                <a:ea typeface="Times New Roman" panose="02020603050405020304" pitchFamily="18" charset="0"/>
              </a:rPr>
              <a:t>30</a:t>
            </a:r>
            <a:r>
              <a:rPr lang="en-US" sz="1000" dirty="0">
                <a:effectLst/>
                <a:latin typeface="+mj-lt"/>
                <a:ea typeface="Times New Roman" panose="02020603050405020304" pitchFamily="18" charset="0"/>
              </a:rPr>
              <a:t>. A participant with artificial eyes attached.</a:t>
            </a:r>
            <a:endParaRPr lang="en-IN" sz="1000" dirty="0">
              <a:effectLst/>
              <a:latin typeface="+mj-lt"/>
              <a:ea typeface="Times New Roman" panose="02020603050405020304" pitchFamily="18" charset="0"/>
            </a:endParaRPr>
          </a:p>
        </p:txBody>
      </p:sp>
      <p:sp>
        <p:nvSpPr>
          <p:cNvPr id="7" name="Rectangle 1">
            <a:extLst>
              <a:ext uri="{FF2B5EF4-FFF2-40B4-BE49-F238E27FC236}">
                <a16:creationId xmlns:a16="http://schemas.microsoft.com/office/drawing/2014/main" id="{8D728C55-01F7-6CEE-CF3D-DA28338F0523}"/>
              </a:ext>
            </a:extLst>
          </p:cNvPr>
          <p:cNvSpPr>
            <a:spLocks noGrp="1" noChangeArrowheads="1"/>
          </p:cNvSpPr>
          <p:nvPr>
            <p:ph idx="1"/>
          </p:nvPr>
        </p:nvSpPr>
        <p:spPr bwMode="auto">
          <a:xfrm>
            <a:off x="498763" y="1060278"/>
            <a:ext cx="7938655"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pPr>
            <a:r>
              <a:rPr kumimoji="0" lang="en-US" altLang="en-US" sz="2300" b="0" i="0" u="none" strike="noStrike" cap="none" normalizeH="0" baseline="0" dirty="0">
                <a:ln>
                  <a:noFill/>
                </a:ln>
                <a:solidFill>
                  <a:schemeClr val="tx1"/>
                </a:solidFill>
                <a:effectLst/>
                <a:latin typeface="+mj-lt"/>
              </a:rPr>
              <a:t>Fixed head position, controlled lighting, and precise measurements for calibration.</a:t>
            </a:r>
          </a:p>
          <a:p>
            <a:pPr>
              <a:spcBef>
                <a:spcPct val="0"/>
              </a:spcBef>
            </a:pPr>
            <a:r>
              <a:rPr kumimoji="0" lang="en-US" altLang="en-US" sz="2300" b="0" i="0" u="none" strike="noStrike" cap="none" normalizeH="0" baseline="0" dirty="0">
                <a:ln>
                  <a:noFill/>
                </a:ln>
                <a:solidFill>
                  <a:schemeClr val="tx1"/>
                </a:solidFill>
                <a:effectLst/>
                <a:latin typeface="+mj-lt"/>
              </a:rPr>
              <a:t>Ensure stable data by preventing head movement and measuring precise distances between participants and equipment. </a:t>
            </a:r>
          </a:p>
        </p:txBody>
      </p:sp>
      <p:grpSp>
        <p:nvGrpSpPr>
          <p:cNvPr id="10" name="Group 9">
            <a:extLst>
              <a:ext uri="{FF2B5EF4-FFF2-40B4-BE49-F238E27FC236}">
                <a16:creationId xmlns:a16="http://schemas.microsoft.com/office/drawing/2014/main" id="{E186C665-F5EF-E003-53BC-70A80031EB13}"/>
              </a:ext>
            </a:extLst>
          </p:cNvPr>
          <p:cNvGrpSpPr/>
          <p:nvPr/>
        </p:nvGrpSpPr>
        <p:grpSpPr>
          <a:xfrm>
            <a:off x="1202377" y="2930412"/>
            <a:ext cx="4807526" cy="3633858"/>
            <a:chOff x="1202377" y="2930412"/>
            <a:chExt cx="4807526" cy="3633858"/>
          </a:xfrm>
        </p:grpSpPr>
        <p:pic>
          <p:nvPicPr>
            <p:cNvPr id="4" name="Picture 3">
              <a:extLst>
                <a:ext uri="{FF2B5EF4-FFF2-40B4-BE49-F238E27FC236}">
                  <a16:creationId xmlns:a16="http://schemas.microsoft.com/office/drawing/2014/main" id="{C3BFAF73-CE6F-D772-43DB-385AFA21CD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84" r="17338"/>
            <a:stretch/>
          </p:blipFill>
          <p:spPr bwMode="auto">
            <a:xfrm>
              <a:off x="1202377" y="2930412"/>
              <a:ext cx="4807526" cy="3633858"/>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CD3C58DF-277E-9102-CB18-C6F16D436D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3962" t="45067" r="48769" b="50433"/>
            <a:stretch/>
          </p:blipFill>
          <p:spPr bwMode="auto">
            <a:xfrm>
              <a:off x="4229765" y="3208662"/>
              <a:ext cx="1427356" cy="440675"/>
            </a:xfrm>
            <a:prstGeom prst="rect">
              <a:avLst/>
            </a:prstGeom>
            <a:ln>
              <a:noFill/>
            </a:ln>
            <a:extLst>
              <a:ext uri="{53640926-AAD7-44D8-BBD7-CCE9431645EC}">
                <a14:shadowObscured xmlns:a14="http://schemas.microsoft.com/office/drawing/2010/main"/>
              </a:ext>
            </a:extLst>
          </p:spPr>
        </p:pic>
        <p:cxnSp>
          <p:nvCxnSpPr>
            <p:cNvPr id="8" name="Straight Arrow Connector 7">
              <a:extLst>
                <a:ext uri="{FF2B5EF4-FFF2-40B4-BE49-F238E27FC236}">
                  <a16:creationId xmlns:a16="http://schemas.microsoft.com/office/drawing/2014/main" id="{AB9EA7F7-D2CE-22F2-7F3E-ACBAE85F6E75}"/>
                </a:ext>
              </a:extLst>
            </p:cNvPr>
            <p:cNvCxnSpPr/>
            <p:nvPr/>
          </p:nvCxnSpPr>
          <p:spPr bwMode="auto">
            <a:xfrm flipV="1">
              <a:off x="3606140" y="3715337"/>
              <a:ext cx="965860" cy="78046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 name="TextBox 4">
            <a:extLst>
              <a:ext uri="{FF2B5EF4-FFF2-40B4-BE49-F238E27FC236}">
                <a16:creationId xmlns:a16="http://schemas.microsoft.com/office/drawing/2014/main" id="{B6C8A3F4-10AD-287A-87ED-8DD192D44FC2}"/>
              </a:ext>
            </a:extLst>
          </p:cNvPr>
          <p:cNvSpPr txBox="1"/>
          <p:nvPr/>
        </p:nvSpPr>
        <p:spPr>
          <a:xfrm>
            <a:off x="7040880" y="6206490"/>
            <a:ext cx="1851660" cy="307777"/>
          </a:xfrm>
          <a:prstGeom prst="rect">
            <a:avLst/>
          </a:prstGeom>
          <a:noFill/>
        </p:spPr>
        <p:txBody>
          <a:bodyPr wrap="square" rtlCol="0">
            <a:spAutoFit/>
          </a:bodyPr>
          <a:lstStyle/>
          <a:p>
            <a:pPr algn="r"/>
            <a:r>
              <a:rPr lang="en-IN" sz="1400" dirty="0"/>
              <a:t>32</a:t>
            </a:r>
          </a:p>
        </p:txBody>
      </p:sp>
    </p:spTree>
    <p:extLst>
      <p:ext uri="{BB962C8B-B14F-4D97-AF65-F5344CB8AC3E}">
        <p14:creationId xmlns:p14="http://schemas.microsoft.com/office/powerpoint/2010/main" val="2729647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A1AB-D79E-E2B4-5C34-D54F9BDB853F}"/>
              </a:ext>
            </a:extLst>
          </p:cNvPr>
          <p:cNvSpPr>
            <a:spLocks noGrp="1"/>
          </p:cNvSpPr>
          <p:nvPr>
            <p:ph type="title"/>
          </p:nvPr>
        </p:nvSpPr>
        <p:spPr/>
        <p:txBody>
          <a:bodyPr/>
          <a:lstStyle/>
          <a:p>
            <a:r>
              <a:rPr lang="en-IN" sz="1800" dirty="0"/>
              <a:t>Materials and Methods</a:t>
            </a:r>
            <a:endParaRPr lang="en-IN" dirty="0"/>
          </a:p>
        </p:txBody>
      </p:sp>
      <p:graphicFrame>
        <p:nvGraphicFramePr>
          <p:cNvPr id="4" name="Content Placeholder 3">
            <a:extLst>
              <a:ext uri="{FF2B5EF4-FFF2-40B4-BE49-F238E27FC236}">
                <a16:creationId xmlns:a16="http://schemas.microsoft.com/office/drawing/2014/main" id="{8885B124-46BC-A3A6-4FC7-358DF3A22450}"/>
              </a:ext>
            </a:extLst>
          </p:cNvPr>
          <p:cNvGraphicFramePr>
            <a:graphicFrameLocks noGrp="1"/>
          </p:cNvGraphicFramePr>
          <p:nvPr>
            <p:ph idx="1"/>
            <p:extLst>
              <p:ext uri="{D42A27DB-BD31-4B8C-83A1-F6EECF244321}">
                <p14:modId xmlns:p14="http://schemas.microsoft.com/office/powerpoint/2010/main" val="3953144738"/>
              </p:ext>
            </p:extLst>
          </p:nvPr>
        </p:nvGraphicFramePr>
        <p:xfrm>
          <a:off x="2027503" y="4389556"/>
          <a:ext cx="4884710" cy="1707044"/>
        </p:xfrm>
        <a:graphic>
          <a:graphicData uri="http://schemas.openxmlformats.org/drawingml/2006/table">
            <a:tbl>
              <a:tblPr firstRow="1" firstCol="1" bandRow="1">
                <a:tableStyleId>{5C22544A-7EE6-4342-B048-85BDC9FD1C3A}</a:tableStyleId>
              </a:tblPr>
              <a:tblGrid>
                <a:gridCol w="2413528">
                  <a:extLst>
                    <a:ext uri="{9D8B030D-6E8A-4147-A177-3AD203B41FA5}">
                      <a16:colId xmlns:a16="http://schemas.microsoft.com/office/drawing/2014/main" val="3065513086"/>
                    </a:ext>
                  </a:extLst>
                </a:gridCol>
                <a:gridCol w="2471182">
                  <a:extLst>
                    <a:ext uri="{9D8B030D-6E8A-4147-A177-3AD203B41FA5}">
                      <a16:colId xmlns:a16="http://schemas.microsoft.com/office/drawing/2014/main" val="3864746393"/>
                    </a:ext>
                  </a:extLst>
                </a:gridCol>
              </a:tblGrid>
              <a:tr h="392529">
                <a:tc>
                  <a:txBody>
                    <a:bodyPr/>
                    <a:lstStyle/>
                    <a:p>
                      <a:pPr algn="ctr"/>
                      <a:r>
                        <a:rPr lang="en-US" sz="1200" dirty="0">
                          <a:effectLst/>
                        </a:rPr>
                        <a:t>Pupil Diameter (mm)</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Area (mm</a:t>
                      </a:r>
                      <a:r>
                        <a:rPr lang="en-US" sz="1200" baseline="30000">
                          <a:effectLst/>
                        </a:rPr>
                        <a:t>2</a:t>
                      </a: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7411212"/>
                  </a:ext>
                </a:extLst>
              </a:tr>
              <a:tr h="262903">
                <a:tc>
                  <a:txBody>
                    <a:bodyPr/>
                    <a:lstStyle/>
                    <a:p>
                      <a:pPr algn="ctr"/>
                      <a:r>
                        <a:rPr lang="en-US" sz="1200">
                          <a:effectLst/>
                        </a:rPr>
                        <a:t>3.5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9.6211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86042808"/>
                  </a:ext>
                </a:extLst>
              </a:tr>
              <a:tr h="262903">
                <a:tc>
                  <a:txBody>
                    <a:bodyPr/>
                    <a:lstStyle/>
                    <a:p>
                      <a:pPr algn="ctr"/>
                      <a:r>
                        <a:rPr lang="en-US" sz="1200">
                          <a:effectLst/>
                        </a:rPr>
                        <a:t>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19.6350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0664922"/>
                  </a:ext>
                </a:extLst>
              </a:tr>
              <a:tr h="262903">
                <a:tc>
                  <a:txBody>
                    <a:bodyPr/>
                    <a:lstStyle/>
                    <a:p>
                      <a:pPr algn="ctr"/>
                      <a:r>
                        <a:rPr lang="en-US" sz="1200">
                          <a:effectLst/>
                        </a:rPr>
                        <a:t>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282743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95848936"/>
                  </a:ext>
                </a:extLst>
              </a:tr>
              <a:tr h="262903">
                <a:tc>
                  <a:txBody>
                    <a:bodyPr/>
                    <a:lstStyle/>
                    <a:p>
                      <a:pPr algn="ctr"/>
                      <a:r>
                        <a:rPr lang="en-US" sz="1200">
                          <a:effectLst/>
                        </a:rPr>
                        <a:t>7</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38.4845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44183362"/>
                  </a:ext>
                </a:extLst>
              </a:tr>
              <a:tr h="262903">
                <a:tc>
                  <a:txBody>
                    <a:bodyPr/>
                    <a:lstStyle/>
                    <a:p>
                      <a:pPr algn="ctr"/>
                      <a:r>
                        <a:rPr lang="en-US" sz="1200" dirty="0">
                          <a:effectLst/>
                        </a:rPr>
                        <a:t>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63.6173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9902844"/>
                  </a:ext>
                </a:extLst>
              </a:tr>
            </a:tbl>
          </a:graphicData>
        </a:graphic>
      </p:graphicFrame>
      <p:sp>
        <p:nvSpPr>
          <p:cNvPr id="6" name="TextBox 5">
            <a:extLst>
              <a:ext uri="{FF2B5EF4-FFF2-40B4-BE49-F238E27FC236}">
                <a16:creationId xmlns:a16="http://schemas.microsoft.com/office/drawing/2014/main" id="{37FF7515-6813-B540-B374-064D50878F6A}"/>
              </a:ext>
            </a:extLst>
          </p:cNvPr>
          <p:cNvSpPr txBox="1"/>
          <p:nvPr/>
        </p:nvSpPr>
        <p:spPr>
          <a:xfrm>
            <a:off x="2627313" y="6168880"/>
            <a:ext cx="4578926" cy="246221"/>
          </a:xfrm>
          <a:prstGeom prst="rect">
            <a:avLst/>
          </a:prstGeom>
          <a:noFill/>
        </p:spPr>
        <p:txBody>
          <a:bodyPr wrap="square">
            <a:spAutoFit/>
          </a:bodyPr>
          <a:lstStyle/>
          <a:p>
            <a:r>
              <a:rPr lang="en-US" sz="1000" dirty="0">
                <a:latin typeface="+mj-lt"/>
                <a:ea typeface="Times New Roman" panose="02020603050405020304" pitchFamily="18" charset="0"/>
              </a:rPr>
              <a:t>Table 1. </a:t>
            </a:r>
            <a:r>
              <a:rPr lang="en-US" sz="1000" dirty="0">
                <a:effectLst/>
                <a:latin typeface="+mj-lt"/>
                <a:ea typeface="Times New Roman" panose="02020603050405020304" pitchFamily="18" charset="0"/>
              </a:rPr>
              <a:t>Conversion of pupil size of phantom eyes into Area</a:t>
            </a:r>
            <a:endParaRPr lang="en-IN" sz="1000" dirty="0">
              <a:latin typeface="+mj-lt"/>
            </a:endParaRPr>
          </a:p>
        </p:txBody>
      </p:sp>
      <p:pic>
        <p:nvPicPr>
          <p:cNvPr id="7" name="Picture 6">
            <a:extLst>
              <a:ext uri="{FF2B5EF4-FFF2-40B4-BE49-F238E27FC236}">
                <a16:creationId xmlns:a16="http://schemas.microsoft.com/office/drawing/2014/main" id="{C260173D-9D20-8A36-FEC4-A48F4C3ED0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76" t="19619" b="16950"/>
          <a:stretch/>
        </p:blipFill>
        <p:spPr bwMode="auto">
          <a:xfrm>
            <a:off x="2213760" y="781877"/>
            <a:ext cx="4388145" cy="3093099"/>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B73C466B-9E0A-C789-1198-040DEDDBD337}"/>
              </a:ext>
            </a:extLst>
          </p:cNvPr>
          <p:cNvSpPr txBox="1"/>
          <p:nvPr/>
        </p:nvSpPr>
        <p:spPr>
          <a:xfrm>
            <a:off x="2988521" y="3947944"/>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Fig </a:t>
            </a:r>
            <a:r>
              <a:rPr lang="en-US" sz="1000" dirty="0">
                <a:latin typeface="+mj-lt"/>
                <a:ea typeface="Times New Roman" panose="02020603050405020304" pitchFamily="18" charset="0"/>
              </a:rPr>
              <a:t>31</a:t>
            </a:r>
            <a:r>
              <a:rPr lang="en-US" sz="1000" dirty="0">
                <a:effectLst/>
                <a:latin typeface="+mj-lt"/>
                <a:ea typeface="Times New Roman" panose="02020603050405020304" pitchFamily="18" charset="0"/>
              </a:rPr>
              <a:t>. The physical data we measured</a:t>
            </a:r>
            <a:endParaRPr lang="en-IN" sz="1000" dirty="0">
              <a:latin typeface="+mj-lt"/>
            </a:endParaRPr>
          </a:p>
        </p:txBody>
      </p:sp>
      <p:sp>
        <p:nvSpPr>
          <p:cNvPr id="3" name="TextBox 2">
            <a:extLst>
              <a:ext uri="{FF2B5EF4-FFF2-40B4-BE49-F238E27FC236}">
                <a16:creationId xmlns:a16="http://schemas.microsoft.com/office/drawing/2014/main" id="{19319271-04C8-1978-5249-46CEA049B18C}"/>
              </a:ext>
            </a:extLst>
          </p:cNvPr>
          <p:cNvSpPr txBox="1"/>
          <p:nvPr/>
        </p:nvSpPr>
        <p:spPr>
          <a:xfrm>
            <a:off x="7040880" y="6206490"/>
            <a:ext cx="1851660" cy="307777"/>
          </a:xfrm>
          <a:prstGeom prst="rect">
            <a:avLst/>
          </a:prstGeom>
          <a:noFill/>
        </p:spPr>
        <p:txBody>
          <a:bodyPr wrap="square" rtlCol="0">
            <a:spAutoFit/>
          </a:bodyPr>
          <a:lstStyle/>
          <a:p>
            <a:pPr algn="r"/>
            <a:r>
              <a:rPr lang="en-IN" sz="1400" dirty="0"/>
              <a:t>33</a:t>
            </a:r>
          </a:p>
        </p:txBody>
      </p:sp>
    </p:spTree>
    <p:extLst>
      <p:ext uri="{BB962C8B-B14F-4D97-AF65-F5344CB8AC3E}">
        <p14:creationId xmlns:p14="http://schemas.microsoft.com/office/powerpoint/2010/main" val="1272615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A5C7-B805-3B63-693D-EF6E7728B094}"/>
              </a:ext>
            </a:extLst>
          </p:cNvPr>
          <p:cNvSpPr>
            <a:spLocks noGrp="1"/>
          </p:cNvSpPr>
          <p:nvPr>
            <p:ph type="title"/>
          </p:nvPr>
        </p:nvSpPr>
        <p:spPr/>
        <p:txBody>
          <a:bodyPr/>
          <a:lstStyle/>
          <a:p>
            <a:r>
              <a:rPr lang="en-IN" sz="1800" dirty="0"/>
              <a:t>Materials and Methods</a:t>
            </a:r>
            <a:endParaRPr lang="en-IN" dirty="0"/>
          </a:p>
        </p:txBody>
      </p:sp>
      <p:sp>
        <p:nvSpPr>
          <p:cNvPr id="3" name="Content Placeholder 2">
            <a:extLst>
              <a:ext uri="{FF2B5EF4-FFF2-40B4-BE49-F238E27FC236}">
                <a16:creationId xmlns:a16="http://schemas.microsoft.com/office/drawing/2014/main" id="{2B95D39D-3BD4-B2EF-629B-F58756EEF19D}"/>
              </a:ext>
            </a:extLst>
          </p:cNvPr>
          <p:cNvSpPr>
            <a:spLocks noGrp="1"/>
          </p:cNvSpPr>
          <p:nvPr>
            <p:ph idx="1"/>
          </p:nvPr>
        </p:nvSpPr>
        <p:spPr/>
        <p:txBody>
          <a:bodyPr/>
          <a:lstStyle/>
          <a:p>
            <a:pPr marL="0" indent="0" algn="just">
              <a:buNone/>
            </a:pPr>
            <a:r>
              <a:rPr lang="en-US" sz="2300" dirty="0">
                <a:effectLst/>
                <a:latin typeface="+mj-lt"/>
                <a:ea typeface="Times New Roman" panose="02020603050405020304" pitchFamily="18" charset="0"/>
              </a:rPr>
              <a:t>To convert arbitrary Area units to mm, follow the given steps:</a:t>
            </a:r>
            <a:endParaRPr lang="en-IN" sz="2300" dirty="0">
              <a:effectLst/>
              <a:latin typeface="+mj-lt"/>
              <a:ea typeface="Times New Roman" panose="02020603050405020304" pitchFamily="18" charset="0"/>
            </a:endParaRPr>
          </a:p>
          <a:p>
            <a:pPr marL="342900" lvl="0" indent="-342900" algn="just">
              <a:buFont typeface="+mj-lt"/>
              <a:buAutoNum type="arabicPeriod"/>
            </a:pPr>
            <a:r>
              <a:rPr lang="en-US" sz="2300" dirty="0">
                <a:effectLst/>
                <a:latin typeface="+mj-lt"/>
                <a:ea typeface="Times New Roman" panose="02020603050405020304" pitchFamily="18" charset="0"/>
              </a:rPr>
              <a:t>Use an artificial eye with a known pupil size. (we used a 7 mm diameter)</a:t>
            </a:r>
            <a:endParaRPr lang="en-IN" sz="2300" dirty="0">
              <a:effectLst/>
              <a:latin typeface="+mj-lt"/>
              <a:ea typeface="Times New Roman" panose="02020603050405020304" pitchFamily="18" charset="0"/>
            </a:endParaRPr>
          </a:p>
          <a:p>
            <a:pPr marL="342900" lvl="0" indent="-342900" algn="just">
              <a:buFont typeface="+mj-lt"/>
              <a:buAutoNum type="arabicPeriod"/>
            </a:pPr>
            <a:r>
              <a:rPr lang="en-US" sz="2300" dirty="0">
                <a:effectLst/>
                <a:latin typeface="+mj-lt"/>
                <a:ea typeface="Times New Roman" panose="02020603050405020304" pitchFamily="18" charset="0"/>
              </a:rPr>
              <a:t>Place it at the eyelids of the participant and instruct not to move the eyes randomly.</a:t>
            </a:r>
            <a:endParaRPr lang="en-IN" sz="2300" dirty="0">
              <a:effectLst/>
              <a:latin typeface="+mj-lt"/>
              <a:ea typeface="Times New Roman" panose="02020603050405020304" pitchFamily="18" charset="0"/>
            </a:endParaRPr>
          </a:p>
          <a:p>
            <a:pPr marL="342900" lvl="0" indent="-342900" algn="just">
              <a:buFont typeface="+mj-lt"/>
              <a:buAutoNum type="arabicPeriod"/>
            </a:pPr>
            <a:r>
              <a:rPr lang="en-US" sz="2300" dirty="0">
                <a:effectLst/>
                <a:latin typeface="+mj-lt"/>
                <a:ea typeface="Times New Roman" panose="02020603050405020304" pitchFamily="18" charset="0"/>
              </a:rPr>
              <a:t>Check that the pupil is detected on the screen of the host PC.</a:t>
            </a:r>
          </a:p>
          <a:p>
            <a:pPr marL="342900" lvl="0" indent="-342900" algn="just">
              <a:buFont typeface="+mj-lt"/>
              <a:buAutoNum type="arabicPeriod"/>
            </a:pPr>
            <a:r>
              <a:rPr lang="en-US" sz="2300" dirty="0">
                <a:effectLst/>
                <a:latin typeface="+mj-lt"/>
                <a:ea typeface="Times New Roman" panose="02020603050405020304" pitchFamily="18" charset="0"/>
              </a:rPr>
              <a:t>Record for a few seconds.</a:t>
            </a:r>
            <a:endParaRPr lang="en-IN" sz="2300" dirty="0">
              <a:effectLst/>
              <a:latin typeface="+mj-lt"/>
              <a:ea typeface="Times New Roman" panose="02020603050405020304" pitchFamily="18" charset="0"/>
            </a:endParaRPr>
          </a:p>
          <a:p>
            <a:pPr marL="342900" lvl="0" indent="-342900" algn="just">
              <a:buFont typeface="+mj-lt"/>
              <a:buAutoNum type="arabicPeriod"/>
            </a:pPr>
            <a:r>
              <a:rPr lang="en-US" sz="2300" dirty="0">
                <a:effectLst/>
                <a:latin typeface="+mj-lt"/>
                <a:ea typeface="Times New Roman" panose="02020603050405020304" pitchFamily="18" charset="0"/>
              </a:rPr>
              <a:t>Take the average of this arbitrary unit to create a conversion factor.</a:t>
            </a:r>
            <a:endParaRPr lang="en-IN" sz="2300" dirty="0">
              <a:latin typeface="+mj-lt"/>
              <a:ea typeface="Times New Roman" panose="02020603050405020304" pitchFamily="18" charset="0"/>
            </a:endParaRPr>
          </a:p>
          <a:p>
            <a:pPr marL="0" lvl="0" indent="0" algn="just">
              <a:buNone/>
            </a:pPr>
            <a:endParaRPr lang="en-IN" sz="2300" dirty="0">
              <a:effectLst/>
              <a:latin typeface="+mj-lt"/>
              <a:ea typeface="Times New Roman" panose="02020603050405020304" pitchFamily="18" charset="0"/>
            </a:endParaRPr>
          </a:p>
          <a:p>
            <a:pPr marL="0" indent="0">
              <a:buNone/>
            </a:pPr>
            <a:endParaRPr lang="en-IN" sz="2300" dirty="0">
              <a:latin typeface="+mj-lt"/>
            </a:endParaRPr>
          </a:p>
        </p:txBody>
      </p:sp>
      <p:sp>
        <p:nvSpPr>
          <p:cNvPr id="4" name="TextBox 3">
            <a:extLst>
              <a:ext uri="{FF2B5EF4-FFF2-40B4-BE49-F238E27FC236}">
                <a16:creationId xmlns:a16="http://schemas.microsoft.com/office/drawing/2014/main" id="{18015E78-2347-0E1C-08E3-2AEE15A5C662}"/>
              </a:ext>
            </a:extLst>
          </p:cNvPr>
          <p:cNvSpPr txBox="1"/>
          <p:nvPr/>
        </p:nvSpPr>
        <p:spPr>
          <a:xfrm>
            <a:off x="7040880" y="6206490"/>
            <a:ext cx="1851660" cy="307777"/>
          </a:xfrm>
          <a:prstGeom prst="rect">
            <a:avLst/>
          </a:prstGeom>
          <a:noFill/>
        </p:spPr>
        <p:txBody>
          <a:bodyPr wrap="square" rtlCol="0">
            <a:spAutoFit/>
          </a:bodyPr>
          <a:lstStyle/>
          <a:p>
            <a:pPr algn="r"/>
            <a:r>
              <a:rPr lang="en-IN" sz="1400" dirty="0"/>
              <a:t>34</a:t>
            </a:r>
          </a:p>
        </p:txBody>
      </p:sp>
    </p:spTree>
    <p:extLst>
      <p:ext uri="{BB962C8B-B14F-4D97-AF65-F5344CB8AC3E}">
        <p14:creationId xmlns:p14="http://schemas.microsoft.com/office/powerpoint/2010/main" val="2585008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72FB6-D914-D1C0-A8EF-A0C9F41332FE}"/>
              </a:ext>
            </a:extLst>
          </p:cNvPr>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46DE74-2B3B-18D9-4F45-A58AEC785FAB}"/>
                  </a:ext>
                </a:extLst>
              </p:cNvPr>
              <p:cNvSpPr>
                <a:spLocks noGrp="1"/>
              </p:cNvSpPr>
              <p:nvPr>
                <p:ph idx="1"/>
              </p:nvPr>
            </p:nvSpPr>
            <p:spPr/>
            <p:txBody>
              <a:bodyPr/>
              <a:lstStyle/>
              <a:p>
                <a:pPr marL="0" indent="0" algn="ctr">
                  <a:buNone/>
                </a:pPr>
                <a14:m>
                  <m:oMath xmlns:m="http://schemas.openxmlformats.org/officeDocument/2006/math">
                    <m:r>
                      <a:rPr lang="en-US" sz="2300" i="1" smtClean="0">
                        <a:effectLst/>
                        <a:latin typeface="Cambria Math" panose="02040503050406030204" pitchFamily="18" charset="0"/>
                        <a:ea typeface="Times New Roman" panose="02020603050405020304" pitchFamily="18" charset="0"/>
                      </a:rPr>
                      <m:t>𝐴𝑟𝑒𝑎</m:t>
                    </m:r>
                    <m:r>
                      <a:rPr lang="en-US" sz="2300" i="1" smtClean="0">
                        <a:effectLst/>
                        <a:latin typeface="Cambria Math" panose="02040503050406030204" pitchFamily="18" charset="0"/>
                        <a:ea typeface="Times New Roman" panose="02020603050405020304" pitchFamily="18" charset="0"/>
                      </a:rPr>
                      <m:t> </m:t>
                    </m:r>
                    <m:r>
                      <a:rPr lang="en-US" sz="2300" i="1" smtClean="0">
                        <a:effectLst/>
                        <a:latin typeface="Cambria Math" panose="02040503050406030204" pitchFamily="18" charset="0"/>
                        <a:ea typeface="Times New Roman" panose="02020603050405020304" pitchFamily="18" charset="0"/>
                      </a:rPr>
                      <m:t>𝑜𝑓</m:t>
                    </m:r>
                    <m:r>
                      <a:rPr lang="en-US" sz="2300" i="1" smtClean="0">
                        <a:effectLst/>
                        <a:latin typeface="Cambria Math" panose="02040503050406030204" pitchFamily="18" charset="0"/>
                        <a:ea typeface="Times New Roman" panose="02020603050405020304" pitchFamily="18" charset="0"/>
                      </a:rPr>
                      <m:t> </m:t>
                    </m:r>
                    <m:r>
                      <a:rPr lang="en-US" sz="2300" i="1" smtClean="0">
                        <a:effectLst/>
                        <a:latin typeface="Cambria Math" panose="02040503050406030204" pitchFamily="18" charset="0"/>
                        <a:ea typeface="Times New Roman" panose="02020603050405020304" pitchFamily="18" charset="0"/>
                      </a:rPr>
                      <m:t>𝑡h𝑒</m:t>
                    </m:r>
                    <m:r>
                      <a:rPr lang="en-US" sz="2300" i="1" smtClean="0">
                        <a:effectLst/>
                        <a:latin typeface="Cambria Math" panose="02040503050406030204" pitchFamily="18" charset="0"/>
                        <a:ea typeface="Times New Roman" panose="02020603050405020304" pitchFamily="18" charset="0"/>
                      </a:rPr>
                      <m:t> </m:t>
                    </m:r>
                    <m:r>
                      <a:rPr lang="en-US" sz="2300" i="1" smtClean="0">
                        <a:effectLst/>
                        <a:latin typeface="Cambria Math" panose="02040503050406030204" pitchFamily="18" charset="0"/>
                        <a:ea typeface="Times New Roman" panose="02020603050405020304" pitchFamily="18" charset="0"/>
                      </a:rPr>
                      <m:t>𝑐𝑖𝑟𝑐𝑙𝑒</m:t>
                    </m:r>
                    <m:r>
                      <a:rPr lang="en-US" sz="2300" i="1" smtClean="0">
                        <a:effectLst/>
                        <a:latin typeface="Cambria Math" panose="02040503050406030204" pitchFamily="18" charset="0"/>
                        <a:ea typeface="Times New Roman" panose="02020603050405020304" pitchFamily="18" charset="0"/>
                      </a:rPr>
                      <m:t>=</m:t>
                    </m:r>
                    <m:r>
                      <a:rPr lang="en-US" sz="2300" i="1" smtClean="0">
                        <a:effectLst/>
                        <a:latin typeface="Cambria Math" panose="02040503050406030204" pitchFamily="18" charset="0"/>
                        <a:ea typeface="Times New Roman" panose="02020603050405020304" pitchFamily="18" charset="0"/>
                      </a:rPr>
                      <m:t>𝜋</m:t>
                    </m:r>
                    <m:r>
                      <a:rPr lang="en-US" sz="2300" i="1" smtClean="0">
                        <a:effectLst/>
                        <a:latin typeface="Cambria Math" panose="02040503050406030204" pitchFamily="18" charset="0"/>
                        <a:ea typeface="Times New Roman" panose="02020603050405020304" pitchFamily="18" charset="0"/>
                      </a:rPr>
                      <m:t>∗</m:t>
                    </m:r>
                    <m:r>
                      <a:rPr lang="en-US" sz="2300" i="1" smtClean="0">
                        <a:effectLst/>
                        <a:latin typeface="Cambria Math" panose="02040503050406030204" pitchFamily="18" charset="0"/>
                        <a:ea typeface="Times New Roman" panose="02020603050405020304" pitchFamily="18" charset="0"/>
                      </a:rPr>
                      <m:t>𝑟</m:t>
                    </m:r>
                  </m:oMath>
                </a14:m>
                <a:r>
                  <a:rPr lang="en-US" sz="2300" baseline="30000" dirty="0">
                    <a:effectLst/>
                    <a:latin typeface="+mj-lt"/>
                    <a:ea typeface="Times New Roman" panose="02020603050405020304" pitchFamily="18" charset="0"/>
                  </a:rPr>
                  <a:t>2     </a:t>
                </a:r>
                <a:r>
                  <a:rPr lang="en-US" sz="2300" baseline="-25000" dirty="0">
                    <a:effectLst/>
                    <a:latin typeface="+mj-lt"/>
                    <a:ea typeface="Times New Roman" panose="02020603050405020304" pitchFamily="18" charset="0"/>
                  </a:rPr>
                  <a:t>               </a:t>
                </a:r>
                <a:r>
                  <a:rPr lang="en-US" sz="2300" dirty="0">
                    <a:effectLst/>
                    <a:latin typeface="+mj-lt"/>
                    <a:ea typeface="Times New Roman" panose="02020603050405020304" pitchFamily="18" charset="0"/>
                  </a:rPr>
                  <a:t>           </a:t>
                </a:r>
                <a:r>
                  <a:rPr lang="en-US" sz="2300" baseline="-25000" dirty="0">
                    <a:effectLst/>
                    <a:latin typeface="+mj-lt"/>
                    <a:ea typeface="Times New Roman" panose="02020603050405020304" pitchFamily="18" charset="0"/>
                  </a:rPr>
                  <a:t>        </a:t>
                </a:r>
                <a:r>
                  <a:rPr lang="en-US" sz="2300" dirty="0">
                    <a:effectLst/>
                    <a:latin typeface="+mj-lt"/>
                    <a:ea typeface="Times New Roman" panose="02020603050405020304" pitchFamily="18" charset="0"/>
                  </a:rPr>
                  <a:t>   </a:t>
                </a:r>
                <a:r>
                  <a:rPr lang="en-US" sz="2300" baseline="-25000" dirty="0">
                    <a:effectLst/>
                    <a:latin typeface="+mj-lt"/>
                    <a:ea typeface="Times New Roman" panose="02020603050405020304" pitchFamily="18" charset="0"/>
                  </a:rPr>
                  <a:t>                  </a:t>
                </a:r>
                <a:r>
                  <a:rPr lang="en-US" sz="2300" dirty="0">
                    <a:effectLst/>
                    <a:latin typeface="+mj-lt"/>
                    <a:ea typeface="Times New Roman" panose="02020603050405020304" pitchFamily="18" charset="0"/>
                  </a:rPr>
                  <a:t>(1)</a:t>
                </a:r>
              </a:p>
              <a:p>
                <a:pPr marL="0" indent="0" algn="ctr">
                  <a:buNone/>
                </a:pPr>
                <a:endParaRPr lang="en-US" sz="2300" i="1" dirty="0">
                  <a:latin typeface="+mj-lt"/>
                  <a:ea typeface="Times New Roman" panose="02020603050405020304" pitchFamily="18" charset="0"/>
                </a:endParaRPr>
              </a:p>
              <a:p>
                <a:pPr marL="0" indent="0" algn="ctr">
                  <a:buNone/>
                </a:pPr>
                <a14:m>
                  <m:oMath xmlns:m="http://schemas.openxmlformats.org/officeDocument/2006/math">
                    <m:r>
                      <a:rPr lang="en-US" sz="2300" i="1" smtClean="0">
                        <a:effectLst/>
                        <a:latin typeface="Cambria Math" panose="02040503050406030204" pitchFamily="18" charset="0"/>
                        <a:ea typeface="Times New Roman" panose="02020603050405020304" pitchFamily="18" charset="0"/>
                      </a:rPr>
                      <m:t>𝜋</m:t>
                    </m:r>
                    <m:r>
                      <a:rPr lang="en-US" sz="2300" i="1" smtClean="0">
                        <a:effectLst/>
                        <a:latin typeface="Cambria Math" panose="02040503050406030204" pitchFamily="18" charset="0"/>
                        <a:ea typeface="Times New Roman" panose="02020603050405020304" pitchFamily="18" charset="0"/>
                      </a:rPr>
                      <m:t>∗</m:t>
                    </m:r>
                    <m:sSup>
                      <m:sSupPr>
                        <m:ctrlPr>
                          <a:rPr lang="en-IN" sz="2300" i="1">
                            <a:effectLst/>
                            <a:latin typeface="Cambria Math" panose="02040503050406030204" pitchFamily="18" charset="0"/>
                            <a:ea typeface="Times New Roman" panose="02020603050405020304" pitchFamily="18" charset="0"/>
                          </a:rPr>
                        </m:ctrlPr>
                      </m:sSupPr>
                      <m:e>
                        <m:d>
                          <m:dPr>
                            <m:ctrlPr>
                              <a:rPr lang="en-IN" sz="2300" i="1">
                                <a:effectLst/>
                                <a:latin typeface="Cambria Math" panose="02040503050406030204" pitchFamily="18" charset="0"/>
                                <a:ea typeface="Times New Roman" panose="02020603050405020304" pitchFamily="18" charset="0"/>
                              </a:rPr>
                            </m:ctrlPr>
                          </m:dPr>
                          <m:e>
                            <m:f>
                              <m:fPr>
                                <m:ctrlPr>
                                  <a:rPr lang="en-IN" sz="2300" i="1">
                                    <a:effectLst/>
                                    <a:latin typeface="Cambria Math" panose="02040503050406030204" pitchFamily="18" charset="0"/>
                                    <a:ea typeface="Times New Roman" panose="02020603050405020304" pitchFamily="18" charset="0"/>
                                  </a:rPr>
                                </m:ctrlPr>
                              </m:fPr>
                              <m:num>
                                <m:r>
                                  <a:rPr lang="en-US" sz="2300" i="1">
                                    <a:effectLst/>
                                    <a:latin typeface="Cambria Math" panose="02040503050406030204" pitchFamily="18" charset="0"/>
                                    <a:ea typeface="Times New Roman" panose="02020603050405020304" pitchFamily="18" charset="0"/>
                                  </a:rPr>
                                  <m:t>𝑑</m:t>
                                </m:r>
                              </m:num>
                              <m:den>
                                <m:r>
                                  <a:rPr lang="en-US" sz="2300" i="1">
                                    <a:effectLst/>
                                    <a:latin typeface="Cambria Math" panose="02040503050406030204" pitchFamily="18" charset="0"/>
                                    <a:ea typeface="Times New Roman" panose="02020603050405020304" pitchFamily="18" charset="0"/>
                                  </a:rPr>
                                  <m:t>2</m:t>
                                </m:r>
                              </m:den>
                            </m:f>
                          </m:e>
                        </m:d>
                      </m:e>
                      <m:sup>
                        <m:r>
                          <a:rPr lang="en-US" sz="2300" i="1">
                            <a:effectLst/>
                            <a:latin typeface="Cambria Math" panose="02040503050406030204" pitchFamily="18" charset="0"/>
                            <a:ea typeface="Times New Roman" panose="02020603050405020304" pitchFamily="18" charset="0"/>
                          </a:rPr>
                          <m:t>2</m:t>
                        </m:r>
                      </m:sup>
                    </m:sSup>
                    <m:r>
                      <a:rPr lang="en-US" sz="2300" i="1">
                        <a:effectLst/>
                        <a:latin typeface="Cambria Math" panose="02040503050406030204" pitchFamily="18" charset="0"/>
                        <a:ea typeface="Times New Roman" panose="02020603050405020304" pitchFamily="18" charset="0"/>
                      </a:rPr>
                      <m:t> →1000</m:t>
                    </m:r>
                  </m:oMath>
                </a14:m>
                <a:r>
                  <a:rPr lang="en-US" sz="2300" dirty="0">
                    <a:effectLst/>
                    <a:latin typeface="+mj-lt"/>
                    <a:ea typeface="Times New Roman" panose="02020603050405020304" pitchFamily="18" charset="0"/>
                  </a:rPr>
                  <a:t>                                                              (2)</a:t>
                </a:r>
              </a:p>
              <a:p>
                <a:pPr marL="0" indent="0" algn="ctr">
                  <a:buNone/>
                </a:pPr>
                <a:endParaRPr lang="en-IN" sz="2300" dirty="0">
                  <a:effectLst/>
                  <a:latin typeface="+mj-lt"/>
                  <a:ea typeface="Times New Roman" panose="02020603050405020304" pitchFamily="18" charset="0"/>
                </a:endParaRPr>
              </a:p>
              <a:p>
                <a:pPr marL="0" indent="0" algn="ctr">
                  <a:buNone/>
                </a:pPr>
                <a14:m>
                  <m:oMath xmlns:m="http://schemas.openxmlformats.org/officeDocument/2006/math">
                    <m:r>
                      <a:rPr lang="en-US" sz="2300" i="1">
                        <a:effectLst/>
                        <a:latin typeface="Cambria Math" panose="02040503050406030204" pitchFamily="18" charset="0"/>
                        <a:ea typeface="Times New Roman" panose="02020603050405020304" pitchFamily="18" charset="0"/>
                      </a:rPr>
                      <m:t>𝜋</m:t>
                    </m:r>
                    <m:r>
                      <a:rPr lang="en-US" sz="2300" i="1">
                        <a:effectLst/>
                        <a:latin typeface="Cambria Math" panose="02040503050406030204" pitchFamily="18" charset="0"/>
                        <a:ea typeface="Times New Roman" panose="02020603050405020304" pitchFamily="18" charset="0"/>
                      </a:rPr>
                      <m:t>∗</m:t>
                    </m:r>
                    <m:sSup>
                      <m:sSupPr>
                        <m:ctrlPr>
                          <a:rPr lang="en-IN" sz="2300" i="1">
                            <a:effectLst/>
                            <a:latin typeface="Cambria Math" panose="02040503050406030204" pitchFamily="18" charset="0"/>
                            <a:ea typeface="Times New Roman" panose="02020603050405020304" pitchFamily="18" charset="0"/>
                          </a:rPr>
                        </m:ctrlPr>
                      </m:sSupPr>
                      <m:e>
                        <m:d>
                          <m:dPr>
                            <m:ctrlPr>
                              <a:rPr lang="en-IN" sz="2300" i="1">
                                <a:effectLst/>
                                <a:latin typeface="Cambria Math" panose="02040503050406030204" pitchFamily="18" charset="0"/>
                                <a:ea typeface="Times New Roman" panose="02020603050405020304" pitchFamily="18" charset="0"/>
                              </a:rPr>
                            </m:ctrlPr>
                          </m:dPr>
                          <m:e>
                            <m:f>
                              <m:fPr>
                                <m:ctrlPr>
                                  <a:rPr lang="en-IN" sz="2300" i="1">
                                    <a:effectLst/>
                                    <a:latin typeface="Cambria Math" panose="02040503050406030204" pitchFamily="18" charset="0"/>
                                    <a:ea typeface="Times New Roman" panose="02020603050405020304" pitchFamily="18" charset="0"/>
                                  </a:rPr>
                                </m:ctrlPr>
                              </m:fPr>
                              <m:num>
                                <m:r>
                                  <a:rPr lang="en-US" sz="2300" i="1">
                                    <a:effectLst/>
                                    <a:latin typeface="Cambria Math" panose="02040503050406030204" pitchFamily="18" charset="0"/>
                                    <a:ea typeface="Times New Roman" panose="02020603050405020304" pitchFamily="18" charset="0"/>
                                  </a:rPr>
                                  <m:t>𝑥</m:t>
                                </m:r>
                              </m:num>
                              <m:den>
                                <m:r>
                                  <a:rPr lang="en-US" sz="2300" i="1">
                                    <a:effectLst/>
                                    <a:latin typeface="Cambria Math" panose="02040503050406030204" pitchFamily="18" charset="0"/>
                                    <a:ea typeface="Times New Roman" panose="02020603050405020304" pitchFamily="18" charset="0"/>
                                  </a:rPr>
                                  <m:t>2</m:t>
                                </m:r>
                              </m:den>
                            </m:f>
                          </m:e>
                        </m:d>
                      </m:e>
                      <m:sup>
                        <m:r>
                          <a:rPr lang="en-US" sz="2300" i="1">
                            <a:effectLst/>
                            <a:latin typeface="Cambria Math" panose="02040503050406030204" pitchFamily="18" charset="0"/>
                            <a:ea typeface="Times New Roman" panose="02020603050405020304" pitchFamily="18" charset="0"/>
                          </a:rPr>
                          <m:t>2</m:t>
                        </m:r>
                      </m:sup>
                    </m:sSup>
                    <m:r>
                      <a:rPr lang="en-US" sz="2300" i="1">
                        <a:effectLst/>
                        <a:latin typeface="Cambria Math" panose="02040503050406030204" pitchFamily="18" charset="0"/>
                        <a:ea typeface="Times New Roman" panose="02020603050405020304" pitchFamily="18" charset="0"/>
                      </a:rPr>
                      <m:t> →800</m:t>
                    </m:r>
                  </m:oMath>
                </a14:m>
                <a:r>
                  <a:rPr lang="en-US" sz="2300" dirty="0">
                    <a:effectLst/>
                    <a:latin typeface="+mj-lt"/>
                    <a:ea typeface="Times New Roman" panose="02020603050405020304" pitchFamily="18" charset="0"/>
                  </a:rPr>
                  <a:t>                                                                (3)</a:t>
                </a:r>
              </a:p>
              <a:p>
                <a:pPr marL="0" indent="0" algn="ctr">
                  <a:buNone/>
                </a:pPr>
                <a:endParaRPr lang="en-IN" sz="2300" dirty="0">
                  <a:effectLst/>
                  <a:latin typeface="+mj-lt"/>
                  <a:ea typeface="Times New Roman" panose="02020603050405020304" pitchFamily="18" charset="0"/>
                </a:endParaRPr>
              </a:p>
              <a:p>
                <a:pPr marL="0" indent="0" algn="ctr">
                  <a:buNone/>
                </a:pPr>
                <a14:m>
                  <m:oMath xmlns:m="http://schemas.openxmlformats.org/officeDocument/2006/math">
                    <m:r>
                      <a:rPr lang="en-IN" sz="2300" b="0" i="1" smtClean="0">
                        <a:effectLst/>
                        <a:latin typeface="Cambria Math" panose="02040503050406030204" pitchFamily="18" charset="0"/>
                        <a:ea typeface="Times New Roman" panose="02020603050405020304" pitchFamily="18" charset="0"/>
                      </a:rPr>
                      <m:t>  </m:t>
                    </m:r>
                    <m:f>
                      <m:fPr>
                        <m:ctrlPr>
                          <a:rPr lang="en-IN" sz="2300" i="1">
                            <a:effectLst/>
                            <a:latin typeface="Cambria Math" panose="02040503050406030204" pitchFamily="18" charset="0"/>
                            <a:ea typeface="Times New Roman" panose="02020603050405020304" pitchFamily="18" charset="0"/>
                          </a:rPr>
                        </m:ctrlPr>
                      </m:fPr>
                      <m:num>
                        <m:r>
                          <a:rPr lang="en-US" sz="2300" i="1">
                            <a:effectLst/>
                            <a:latin typeface="Cambria Math" panose="02040503050406030204" pitchFamily="18" charset="0"/>
                            <a:ea typeface="Times New Roman" panose="02020603050405020304" pitchFamily="18" charset="0"/>
                          </a:rPr>
                          <m:t>𝑑</m:t>
                        </m:r>
                      </m:num>
                      <m:den>
                        <m:rad>
                          <m:radPr>
                            <m:degHide m:val="on"/>
                            <m:ctrlPr>
                              <a:rPr lang="en-IN" sz="2300" i="1">
                                <a:effectLst/>
                                <a:latin typeface="Cambria Math" panose="02040503050406030204" pitchFamily="18" charset="0"/>
                                <a:ea typeface="Times New Roman" panose="02020603050405020304" pitchFamily="18" charset="0"/>
                              </a:rPr>
                            </m:ctrlPr>
                          </m:radPr>
                          <m:deg/>
                          <m:e>
                            <m:r>
                              <a:rPr lang="en-US" sz="2300" i="1">
                                <a:effectLst/>
                                <a:latin typeface="Cambria Math" panose="02040503050406030204" pitchFamily="18" charset="0"/>
                                <a:ea typeface="Times New Roman" panose="02020603050405020304" pitchFamily="18" charset="0"/>
                              </a:rPr>
                              <m:t>1000</m:t>
                            </m:r>
                          </m:e>
                        </m:rad>
                      </m:den>
                    </m:f>
                    <m:r>
                      <a:rPr lang="en-US" sz="2300" i="1">
                        <a:effectLst/>
                        <a:latin typeface="Cambria Math" panose="02040503050406030204" pitchFamily="18" charset="0"/>
                        <a:ea typeface="Times New Roman" panose="02020603050405020304" pitchFamily="18" charset="0"/>
                      </a:rPr>
                      <m:t>=</m:t>
                    </m:r>
                    <m:f>
                      <m:fPr>
                        <m:ctrlPr>
                          <a:rPr lang="en-IN" sz="2300" i="1">
                            <a:effectLst/>
                            <a:latin typeface="Cambria Math" panose="02040503050406030204" pitchFamily="18" charset="0"/>
                            <a:ea typeface="Times New Roman" panose="02020603050405020304" pitchFamily="18" charset="0"/>
                          </a:rPr>
                        </m:ctrlPr>
                      </m:fPr>
                      <m:num>
                        <m:r>
                          <a:rPr lang="en-US" sz="2300" i="1">
                            <a:effectLst/>
                            <a:latin typeface="Cambria Math" panose="02040503050406030204" pitchFamily="18" charset="0"/>
                            <a:ea typeface="Times New Roman" panose="02020603050405020304" pitchFamily="18" charset="0"/>
                          </a:rPr>
                          <m:t>𝑥</m:t>
                        </m:r>
                      </m:num>
                      <m:den>
                        <m:rad>
                          <m:radPr>
                            <m:degHide m:val="on"/>
                            <m:ctrlPr>
                              <a:rPr lang="en-IN" sz="2300" i="1">
                                <a:effectLst/>
                                <a:latin typeface="Cambria Math" panose="02040503050406030204" pitchFamily="18" charset="0"/>
                                <a:ea typeface="Times New Roman" panose="02020603050405020304" pitchFamily="18" charset="0"/>
                              </a:rPr>
                            </m:ctrlPr>
                          </m:radPr>
                          <m:deg/>
                          <m:e>
                            <m:r>
                              <a:rPr lang="en-US" sz="2300" i="1">
                                <a:effectLst/>
                                <a:latin typeface="Cambria Math" panose="02040503050406030204" pitchFamily="18" charset="0"/>
                                <a:ea typeface="Times New Roman" panose="02020603050405020304" pitchFamily="18" charset="0"/>
                              </a:rPr>
                              <m:t>800</m:t>
                            </m:r>
                          </m:e>
                        </m:rad>
                      </m:den>
                    </m:f>
                  </m:oMath>
                </a14:m>
                <a:r>
                  <a:rPr lang="en-US" sz="2300" dirty="0">
                    <a:effectLst/>
                    <a:latin typeface="+mj-lt"/>
                    <a:ea typeface="Times New Roman" panose="02020603050405020304" pitchFamily="18" charset="0"/>
                  </a:rPr>
                  <a:t>                                                                    (4)</a:t>
                </a:r>
                <a:endParaRPr lang="en-IN" sz="2300" dirty="0">
                  <a:effectLst/>
                  <a:latin typeface="+mj-lt"/>
                  <a:ea typeface="Times New Roman" panose="02020603050405020304" pitchFamily="18" charset="0"/>
                </a:endParaRPr>
              </a:p>
              <a:p>
                <a:pPr marL="0" indent="0" algn="ctr">
                  <a:buNone/>
                </a:pPr>
                <a:endParaRPr lang="en-IN" sz="2300" dirty="0">
                  <a:effectLst/>
                  <a:latin typeface="+mj-lt"/>
                  <a:ea typeface="Times New Roman" panose="02020603050405020304" pitchFamily="18" charset="0"/>
                </a:endParaRPr>
              </a:p>
              <a:p>
                <a:pPr marL="0" indent="0" algn="ctr">
                  <a:buNone/>
                </a:pPr>
                <a14:m>
                  <m:oMath xmlns:m="http://schemas.openxmlformats.org/officeDocument/2006/math">
                    <m:r>
                      <a:rPr lang="en-US" sz="2300" i="1">
                        <a:effectLst/>
                        <a:latin typeface="Cambria Math" panose="02040503050406030204" pitchFamily="18" charset="0"/>
                        <a:ea typeface="Times New Roman" panose="02020603050405020304" pitchFamily="18" charset="0"/>
                      </a:rPr>
                      <m:t>𝑥</m:t>
                    </m:r>
                    <m:r>
                      <a:rPr lang="en-US" sz="2300" i="1">
                        <a:effectLst/>
                        <a:latin typeface="Cambria Math" panose="02040503050406030204" pitchFamily="18" charset="0"/>
                        <a:ea typeface="Times New Roman" panose="02020603050405020304" pitchFamily="18" charset="0"/>
                      </a:rPr>
                      <m:t>= </m:t>
                    </m:r>
                    <m:rad>
                      <m:radPr>
                        <m:degHide m:val="on"/>
                        <m:ctrlPr>
                          <a:rPr lang="en-IN" sz="2300" i="1">
                            <a:effectLst/>
                            <a:latin typeface="Cambria Math" panose="02040503050406030204" pitchFamily="18" charset="0"/>
                            <a:ea typeface="Times New Roman" panose="02020603050405020304" pitchFamily="18" charset="0"/>
                          </a:rPr>
                        </m:ctrlPr>
                      </m:radPr>
                      <m:deg/>
                      <m:e>
                        <m:r>
                          <a:rPr lang="en-US" sz="2300" i="1">
                            <a:effectLst/>
                            <a:latin typeface="Cambria Math" panose="02040503050406030204" pitchFamily="18" charset="0"/>
                            <a:ea typeface="Times New Roman" panose="02020603050405020304" pitchFamily="18" charset="0"/>
                          </a:rPr>
                          <m:t>800</m:t>
                        </m:r>
                      </m:e>
                    </m:rad>
                    <m:r>
                      <a:rPr lang="en-US" sz="2300" i="1">
                        <a:effectLst/>
                        <a:latin typeface="Cambria Math" panose="02040503050406030204" pitchFamily="18" charset="0"/>
                        <a:ea typeface="Times New Roman" panose="02020603050405020304" pitchFamily="18" charset="0"/>
                      </a:rPr>
                      <m:t>∗</m:t>
                    </m:r>
                    <m:f>
                      <m:fPr>
                        <m:ctrlPr>
                          <a:rPr lang="en-IN" sz="2300" i="1">
                            <a:effectLst/>
                            <a:latin typeface="Cambria Math" panose="02040503050406030204" pitchFamily="18" charset="0"/>
                            <a:ea typeface="Times New Roman" panose="02020603050405020304" pitchFamily="18" charset="0"/>
                          </a:rPr>
                        </m:ctrlPr>
                      </m:fPr>
                      <m:num>
                        <m:r>
                          <a:rPr lang="en-US" sz="2300" i="1">
                            <a:effectLst/>
                            <a:latin typeface="Cambria Math" panose="02040503050406030204" pitchFamily="18" charset="0"/>
                            <a:ea typeface="Times New Roman" panose="02020603050405020304" pitchFamily="18" charset="0"/>
                          </a:rPr>
                          <m:t>𝑑</m:t>
                        </m:r>
                      </m:num>
                      <m:den>
                        <m:rad>
                          <m:radPr>
                            <m:degHide m:val="on"/>
                            <m:ctrlPr>
                              <a:rPr lang="en-IN" sz="2300" i="1">
                                <a:effectLst/>
                                <a:latin typeface="Cambria Math" panose="02040503050406030204" pitchFamily="18" charset="0"/>
                                <a:ea typeface="Times New Roman" panose="02020603050405020304" pitchFamily="18" charset="0"/>
                              </a:rPr>
                            </m:ctrlPr>
                          </m:radPr>
                          <m:deg/>
                          <m:e>
                            <m:r>
                              <a:rPr lang="en-US" sz="2300" i="1">
                                <a:effectLst/>
                                <a:latin typeface="Cambria Math" panose="02040503050406030204" pitchFamily="18" charset="0"/>
                                <a:ea typeface="Times New Roman" panose="02020603050405020304" pitchFamily="18" charset="0"/>
                              </a:rPr>
                              <m:t>1000</m:t>
                            </m:r>
                          </m:e>
                        </m:rad>
                      </m:den>
                    </m:f>
                  </m:oMath>
                </a14:m>
                <a:r>
                  <a:rPr lang="en-US" sz="2300" dirty="0">
                    <a:effectLst/>
                    <a:latin typeface="+mj-lt"/>
                    <a:ea typeface="Times New Roman" panose="02020603050405020304" pitchFamily="18" charset="0"/>
                  </a:rPr>
                  <a:t>                                                              (5)</a:t>
                </a:r>
                <a:endParaRPr lang="en-IN" sz="2300" dirty="0">
                  <a:effectLst/>
                  <a:latin typeface="+mj-lt"/>
                  <a:ea typeface="Times New Roman" panose="02020603050405020304" pitchFamily="18" charset="0"/>
                </a:endParaRPr>
              </a:p>
              <a:p>
                <a:pPr algn="ctr"/>
                <a:endParaRPr lang="en-IN" sz="2300" b="1" dirty="0">
                  <a:latin typeface="+mj-lt"/>
                </a:endParaRPr>
              </a:p>
            </p:txBody>
          </p:sp>
        </mc:Choice>
        <mc:Fallback xmlns="">
          <p:sp>
            <p:nvSpPr>
              <p:cNvPr id="3" name="Content Placeholder 2">
                <a:extLst>
                  <a:ext uri="{FF2B5EF4-FFF2-40B4-BE49-F238E27FC236}">
                    <a16:creationId xmlns:a16="http://schemas.microsoft.com/office/drawing/2014/main" id="{A546DE74-2B3B-18D9-4F45-A58AEC785FAB}"/>
                  </a:ext>
                </a:extLst>
              </p:cNvPr>
              <p:cNvSpPr>
                <a:spLocks noGrp="1" noRot="1" noChangeAspect="1" noMove="1" noResize="1" noEditPoints="1" noAdjustHandles="1" noChangeArrowheads="1" noChangeShapeType="1" noTextEdit="1"/>
              </p:cNvSpPr>
              <p:nvPr>
                <p:ph idx="1"/>
              </p:nvPr>
            </p:nvSpPr>
            <p:spPr>
              <a:blipFill>
                <a:blip r:embed="rId2"/>
                <a:stretch>
                  <a:fillRect t="-829"/>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9CCFDA4B-F317-08DF-F6BB-ACFE2875F9BC}"/>
              </a:ext>
            </a:extLst>
          </p:cNvPr>
          <p:cNvSpPr txBox="1"/>
          <p:nvPr/>
        </p:nvSpPr>
        <p:spPr>
          <a:xfrm>
            <a:off x="7040880" y="6206490"/>
            <a:ext cx="1851660" cy="307777"/>
          </a:xfrm>
          <a:prstGeom prst="rect">
            <a:avLst/>
          </a:prstGeom>
          <a:noFill/>
        </p:spPr>
        <p:txBody>
          <a:bodyPr wrap="square" rtlCol="0">
            <a:spAutoFit/>
          </a:bodyPr>
          <a:lstStyle/>
          <a:p>
            <a:pPr algn="r"/>
            <a:r>
              <a:rPr lang="en-IN" sz="1400" dirty="0"/>
              <a:t>35</a:t>
            </a:r>
          </a:p>
        </p:txBody>
      </p:sp>
    </p:spTree>
    <p:extLst>
      <p:ext uri="{BB962C8B-B14F-4D97-AF65-F5344CB8AC3E}">
        <p14:creationId xmlns:p14="http://schemas.microsoft.com/office/powerpoint/2010/main" val="637569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38B2-C27B-7F83-D453-E4DC052CEED4}"/>
              </a:ext>
            </a:extLst>
          </p:cNvPr>
          <p:cNvSpPr>
            <a:spLocks noGrp="1"/>
          </p:cNvSpPr>
          <p:nvPr>
            <p:ph type="title"/>
          </p:nvPr>
        </p:nvSpPr>
        <p:spPr/>
        <p:txBody>
          <a:bodyPr/>
          <a:lstStyle/>
          <a:p>
            <a:r>
              <a:rPr lang="en-IN" sz="1800" dirty="0"/>
              <a:t>Materials and Methods</a:t>
            </a:r>
            <a:endParaRPr lang="en-IN" dirty="0"/>
          </a:p>
        </p:txBody>
      </p:sp>
      <p:pic>
        <p:nvPicPr>
          <p:cNvPr id="4" name="Content Placeholder 3">
            <a:extLst>
              <a:ext uri="{FF2B5EF4-FFF2-40B4-BE49-F238E27FC236}">
                <a16:creationId xmlns:a16="http://schemas.microsoft.com/office/drawing/2014/main" id="{D02ADB58-5934-A507-F2F6-42996DB7E32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487" t="470" r="17438" b="7525"/>
          <a:stretch/>
        </p:blipFill>
        <p:spPr bwMode="auto">
          <a:xfrm>
            <a:off x="1104147" y="871330"/>
            <a:ext cx="7142922" cy="511534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D90DF11-48E7-ADC2-8292-F735F774004D}"/>
              </a:ext>
            </a:extLst>
          </p:cNvPr>
          <p:cNvSpPr txBox="1"/>
          <p:nvPr/>
        </p:nvSpPr>
        <p:spPr>
          <a:xfrm>
            <a:off x="3153786" y="6030975"/>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Fig 32. Host PC screen while recording</a:t>
            </a:r>
            <a:endParaRPr lang="en-IN" sz="1000" dirty="0">
              <a:latin typeface="+mj-lt"/>
            </a:endParaRPr>
          </a:p>
        </p:txBody>
      </p:sp>
      <p:sp>
        <p:nvSpPr>
          <p:cNvPr id="3" name="TextBox 2">
            <a:extLst>
              <a:ext uri="{FF2B5EF4-FFF2-40B4-BE49-F238E27FC236}">
                <a16:creationId xmlns:a16="http://schemas.microsoft.com/office/drawing/2014/main" id="{2FBEE104-EDB2-0A4E-3EFB-8E424132FD7D}"/>
              </a:ext>
            </a:extLst>
          </p:cNvPr>
          <p:cNvSpPr txBox="1"/>
          <p:nvPr/>
        </p:nvSpPr>
        <p:spPr>
          <a:xfrm>
            <a:off x="7040880" y="6206490"/>
            <a:ext cx="1851660" cy="307777"/>
          </a:xfrm>
          <a:prstGeom prst="rect">
            <a:avLst/>
          </a:prstGeom>
          <a:noFill/>
        </p:spPr>
        <p:txBody>
          <a:bodyPr wrap="square" rtlCol="0">
            <a:spAutoFit/>
          </a:bodyPr>
          <a:lstStyle/>
          <a:p>
            <a:pPr algn="r"/>
            <a:r>
              <a:rPr lang="en-IN" sz="1400" dirty="0"/>
              <a:t>36</a:t>
            </a:r>
          </a:p>
        </p:txBody>
      </p:sp>
    </p:spTree>
    <p:extLst>
      <p:ext uri="{BB962C8B-B14F-4D97-AF65-F5344CB8AC3E}">
        <p14:creationId xmlns:p14="http://schemas.microsoft.com/office/powerpoint/2010/main" val="458116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1EFB-EC90-9E4F-B5A7-6DCFF131AD22}"/>
              </a:ext>
            </a:extLst>
          </p:cNvPr>
          <p:cNvSpPr>
            <a:spLocks noGrp="1"/>
          </p:cNvSpPr>
          <p:nvPr>
            <p:ph type="title"/>
          </p:nvPr>
        </p:nvSpPr>
        <p:spPr/>
        <p:txBody>
          <a:bodyPr/>
          <a:lstStyle/>
          <a:p>
            <a:r>
              <a:rPr lang="en-IN" sz="1800" dirty="0"/>
              <a:t>Materials and Methods</a:t>
            </a:r>
            <a:endParaRPr lang="en-IN" dirty="0"/>
          </a:p>
        </p:txBody>
      </p:sp>
      <p:pic>
        <p:nvPicPr>
          <p:cNvPr id="4" name="Content Placeholder 3">
            <a:extLst>
              <a:ext uri="{FF2B5EF4-FFF2-40B4-BE49-F238E27FC236}">
                <a16:creationId xmlns:a16="http://schemas.microsoft.com/office/drawing/2014/main" id="{77D334F8-544E-950C-DF0C-0795D57061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sp>
        <p:nvSpPr>
          <p:cNvPr id="8" name="TextBox 7">
            <a:extLst>
              <a:ext uri="{FF2B5EF4-FFF2-40B4-BE49-F238E27FC236}">
                <a16:creationId xmlns:a16="http://schemas.microsoft.com/office/drawing/2014/main" id="{5C792C7C-F38D-07DD-3F05-E80B043250ED}"/>
              </a:ext>
            </a:extLst>
          </p:cNvPr>
          <p:cNvSpPr txBox="1"/>
          <p:nvPr/>
        </p:nvSpPr>
        <p:spPr>
          <a:xfrm>
            <a:off x="3422074" y="5960918"/>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Fig 33. Raw data plotted in </a:t>
            </a:r>
            <a:r>
              <a:rPr lang="en-US" sz="1000" dirty="0" err="1">
                <a:effectLst/>
                <a:latin typeface="+mj-lt"/>
                <a:ea typeface="Times New Roman" panose="02020603050405020304" pitchFamily="18" charset="0"/>
              </a:rPr>
              <a:t>Matlab</a:t>
            </a:r>
            <a:endParaRPr lang="en-IN" sz="1000" dirty="0">
              <a:latin typeface="+mj-lt"/>
            </a:endParaRPr>
          </a:p>
        </p:txBody>
      </p:sp>
      <p:sp>
        <p:nvSpPr>
          <p:cNvPr id="3" name="TextBox 2">
            <a:extLst>
              <a:ext uri="{FF2B5EF4-FFF2-40B4-BE49-F238E27FC236}">
                <a16:creationId xmlns:a16="http://schemas.microsoft.com/office/drawing/2014/main" id="{1A183235-2B05-14DE-0982-BB822CA7462C}"/>
              </a:ext>
            </a:extLst>
          </p:cNvPr>
          <p:cNvSpPr txBox="1"/>
          <p:nvPr/>
        </p:nvSpPr>
        <p:spPr>
          <a:xfrm>
            <a:off x="7040880" y="6206490"/>
            <a:ext cx="1851660" cy="307777"/>
          </a:xfrm>
          <a:prstGeom prst="rect">
            <a:avLst/>
          </a:prstGeom>
          <a:noFill/>
        </p:spPr>
        <p:txBody>
          <a:bodyPr wrap="square" rtlCol="0">
            <a:spAutoFit/>
          </a:bodyPr>
          <a:lstStyle/>
          <a:p>
            <a:pPr algn="r"/>
            <a:r>
              <a:rPr lang="en-IN" sz="1400" dirty="0"/>
              <a:t>37</a:t>
            </a:r>
          </a:p>
        </p:txBody>
      </p:sp>
    </p:spTree>
    <p:extLst>
      <p:ext uri="{BB962C8B-B14F-4D97-AF65-F5344CB8AC3E}">
        <p14:creationId xmlns:p14="http://schemas.microsoft.com/office/powerpoint/2010/main" val="2538691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56FA-427A-F9FB-C5F2-54F075766A6C}"/>
              </a:ext>
            </a:extLst>
          </p:cNvPr>
          <p:cNvSpPr>
            <a:spLocks noGrp="1"/>
          </p:cNvSpPr>
          <p:nvPr>
            <p:ph type="title"/>
          </p:nvPr>
        </p:nvSpPr>
        <p:spPr/>
        <p:txBody>
          <a:bodyPr/>
          <a:lstStyle/>
          <a:p>
            <a:r>
              <a:rPr lang="en-IN" sz="1800" dirty="0"/>
              <a:t>Materials and Methods</a:t>
            </a:r>
            <a:endParaRPr lang="en-IN" dirty="0"/>
          </a:p>
        </p:txBody>
      </p:sp>
      <p:sp>
        <p:nvSpPr>
          <p:cNvPr id="3" name="Content Placeholder 2">
            <a:extLst>
              <a:ext uri="{FF2B5EF4-FFF2-40B4-BE49-F238E27FC236}">
                <a16:creationId xmlns:a16="http://schemas.microsoft.com/office/drawing/2014/main" id="{2168861D-AB67-8D97-0629-FD1D7749D21A}"/>
              </a:ext>
            </a:extLst>
          </p:cNvPr>
          <p:cNvSpPr>
            <a:spLocks noGrp="1"/>
          </p:cNvSpPr>
          <p:nvPr>
            <p:ph idx="1"/>
          </p:nvPr>
        </p:nvSpPr>
        <p:spPr>
          <a:xfrm>
            <a:off x="457200" y="1176111"/>
            <a:ext cx="8229600" cy="5143500"/>
          </a:xfrm>
        </p:spPr>
        <p:txBody>
          <a:bodyPr/>
          <a:lstStyle/>
          <a:p>
            <a:r>
              <a:rPr lang="en-IN" sz="2300" b="1" dirty="0"/>
              <a:t>Experiment 1</a:t>
            </a:r>
          </a:p>
          <a:p>
            <a:pPr marL="0" indent="0">
              <a:buNone/>
            </a:pPr>
            <a:r>
              <a:rPr lang="en-IN" sz="2300" dirty="0"/>
              <a:t>-- </a:t>
            </a:r>
            <a:r>
              <a:rPr lang="en-US" sz="2300" dirty="0"/>
              <a:t>Tested 22 participants with a fixed 7mm pupil diameter to analyze threshold and distance effects</a:t>
            </a:r>
            <a:r>
              <a:rPr lang="en-IN" sz="2300" dirty="0"/>
              <a:t>. </a:t>
            </a:r>
          </a:p>
          <a:p>
            <a:pPr marL="0" indent="0">
              <a:buNone/>
            </a:pPr>
            <a:r>
              <a:rPr lang="en-US" sz="2300" dirty="0"/>
              <a:t>-- A linear relationship between pupil area and arbitrary units was observed</a:t>
            </a:r>
          </a:p>
          <a:p>
            <a:pPr marL="0" indent="0">
              <a:buNone/>
            </a:pPr>
            <a:endParaRPr lang="en-IN" sz="2300" dirty="0"/>
          </a:p>
          <a:p>
            <a:pPr>
              <a:buFont typeface="Arial" panose="020B0604020202020204" pitchFamily="34" charset="0"/>
              <a:buChar char="•"/>
            </a:pPr>
            <a:r>
              <a:rPr lang="en-US" sz="2300" b="1" dirty="0"/>
              <a:t>Data Processing</a:t>
            </a:r>
          </a:p>
          <a:p>
            <a:pPr marL="457200" lvl="1" indent="0">
              <a:buNone/>
            </a:pPr>
            <a:r>
              <a:rPr lang="en-US" sz="2300" dirty="0"/>
              <a:t>- </a:t>
            </a:r>
            <a:r>
              <a:rPr lang="en-US" sz="2300" dirty="0" err="1"/>
              <a:t>Downsample</a:t>
            </a:r>
            <a:r>
              <a:rPr lang="en-US" sz="2300" dirty="0"/>
              <a:t> from 4800Hz to 500Hz.</a:t>
            </a:r>
          </a:p>
          <a:p>
            <a:pPr marL="457200" lvl="1" indent="0">
              <a:buNone/>
            </a:pPr>
            <a:r>
              <a:rPr lang="en-US" sz="2300" dirty="0"/>
              <a:t>- Smoothing data to remove noise.</a:t>
            </a:r>
          </a:p>
          <a:p>
            <a:pPr marL="457200" lvl="1" indent="0">
              <a:buNone/>
            </a:pPr>
            <a:r>
              <a:rPr lang="en-US" sz="2300" dirty="0"/>
              <a:t>- Segmenting data into standard 1-second   Intervals for consistency.</a:t>
            </a:r>
          </a:p>
          <a:p>
            <a:pPr marL="0" indent="0">
              <a:buNone/>
            </a:pPr>
            <a:endParaRPr lang="en-IN" sz="2300" dirty="0"/>
          </a:p>
        </p:txBody>
      </p:sp>
      <p:sp>
        <p:nvSpPr>
          <p:cNvPr id="4" name="TextBox 3">
            <a:extLst>
              <a:ext uri="{FF2B5EF4-FFF2-40B4-BE49-F238E27FC236}">
                <a16:creationId xmlns:a16="http://schemas.microsoft.com/office/drawing/2014/main" id="{DB0B15FB-BC03-7A2A-5D42-795521D58FE9}"/>
              </a:ext>
            </a:extLst>
          </p:cNvPr>
          <p:cNvSpPr txBox="1"/>
          <p:nvPr/>
        </p:nvSpPr>
        <p:spPr>
          <a:xfrm>
            <a:off x="7040880" y="6206490"/>
            <a:ext cx="1851660" cy="307777"/>
          </a:xfrm>
          <a:prstGeom prst="rect">
            <a:avLst/>
          </a:prstGeom>
          <a:noFill/>
        </p:spPr>
        <p:txBody>
          <a:bodyPr wrap="square" rtlCol="0">
            <a:spAutoFit/>
          </a:bodyPr>
          <a:lstStyle/>
          <a:p>
            <a:pPr algn="r"/>
            <a:r>
              <a:rPr lang="en-IN" sz="1400" dirty="0"/>
              <a:t>38</a:t>
            </a:r>
          </a:p>
        </p:txBody>
      </p:sp>
    </p:spTree>
    <p:extLst>
      <p:ext uri="{BB962C8B-B14F-4D97-AF65-F5344CB8AC3E}">
        <p14:creationId xmlns:p14="http://schemas.microsoft.com/office/powerpoint/2010/main" val="132111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6B9E2-770D-CAB7-949C-6587FD79FB08}"/>
              </a:ext>
            </a:extLst>
          </p:cNvPr>
          <p:cNvSpPr>
            <a:spLocks noGrp="1"/>
          </p:cNvSpPr>
          <p:nvPr>
            <p:ph type="title"/>
          </p:nvPr>
        </p:nvSpPr>
        <p:spPr/>
        <p:txBody>
          <a:bodyPr/>
          <a:lstStyle/>
          <a:p>
            <a:r>
              <a:rPr lang="en-IN" sz="1800" dirty="0"/>
              <a:t>Basic Principle of Video-based Eye Tracking</a:t>
            </a:r>
            <a:endParaRPr lang="en-IN" dirty="0"/>
          </a:p>
        </p:txBody>
      </p:sp>
      <p:sp>
        <p:nvSpPr>
          <p:cNvPr id="3" name="Content Placeholder 2">
            <a:extLst>
              <a:ext uri="{FF2B5EF4-FFF2-40B4-BE49-F238E27FC236}">
                <a16:creationId xmlns:a16="http://schemas.microsoft.com/office/drawing/2014/main" id="{827E7C5E-1F5C-A2DF-A565-388FC82413F9}"/>
              </a:ext>
            </a:extLst>
          </p:cNvPr>
          <p:cNvSpPr>
            <a:spLocks noGrp="1"/>
          </p:cNvSpPr>
          <p:nvPr>
            <p:ph idx="1"/>
          </p:nvPr>
        </p:nvSpPr>
        <p:spPr/>
        <p:txBody>
          <a:bodyPr/>
          <a:lstStyle/>
          <a:p>
            <a:r>
              <a:rPr lang="en-IN" sz="2300" dirty="0"/>
              <a:t>Purkinje Images – reflection of bright light source seen in the eye.</a:t>
            </a:r>
          </a:p>
          <a:p>
            <a:pPr marL="457200" lvl="1" indent="0">
              <a:buNone/>
            </a:pPr>
            <a:r>
              <a:rPr lang="en-IN" sz="2300" dirty="0"/>
              <a:t>1</a:t>
            </a:r>
            <a:r>
              <a:rPr lang="en-IN" sz="2300" baseline="30000" dirty="0"/>
              <a:t>st</a:t>
            </a:r>
            <a:r>
              <a:rPr lang="en-IN" sz="2300" dirty="0"/>
              <a:t> Purkinje Image – The front surface of the cornea</a:t>
            </a:r>
          </a:p>
          <a:p>
            <a:pPr marL="457200" lvl="1" indent="0">
              <a:buNone/>
            </a:pPr>
            <a:r>
              <a:rPr lang="en-IN" sz="2300" dirty="0"/>
              <a:t>2</a:t>
            </a:r>
            <a:r>
              <a:rPr lang="en-IN" sz="2300" baseline="30000" dirty="0"/>
              <a:t>nd</a:t>
            </a:r>
            <a:r>
              <a:rPr lang="en-IN" sz="2300" dirty="0"/>
              <a:t> Purkinje Image – Rear surface of the cornea</a:t>
            </a:r>
          </a:p>
          <a:p>
            <a:pPr marL="457200" lvl="1" indent="0">
              <a:buNone/>
            </a:pPr>
            <a:r>
              <a:rPr lang="en-IN" sz="2300" dirty="0"/>
              <a:t>3</a:t>
            </a:r>
            <a:r>
              <a:rPr lang="en-IN" sz="2300" baseline="30000" dirty="0"/>
              <a:t>rd</a:t>
            </a:r>
            <a:r>
              <a:rPr lang="en-IN" sz="2300" dirty="0"/>
              <a:t> Purkinje Image – The front surface of the lens</a:t>
            </a:r>
          </a:p>
          <a:p>
            <a:pPr marL="457200" lvl="1" indent="0">
              <a:buNone/>
            </a:pPr>
            <a:r>
              <a:rPr lang="en-IN" sz="2300" dirty="0"/>
              <a:t>4</a:t>
            </a:r>
            <a:r>
              <a:rPr lang="en-IN" sz="2300" baseline="30000" dirty="0"/>
              <a:t>th</a:t>
            </a:r>
            <a:r>
              <a:rPr lang="en-IN" sz="2300" dirty="0"/>
              <a:t> Purkinje Image – Rear surface of the lens</a:t>
            </a:r>
          </a:p>
          <a:p>
            <a:pPr marL="457200" lvl="1" indent="0">
              <a:buNone/>
            </a:pPr>
            <a:r>
              <a:rPr lang="en-IN" sz="2300" dirty="0"/>
              <a:t>Video-based eye trackers locate the first Purkinje image</a:t>
            </a:r>
          </a:p>
        </p:txBody>
      </p:sp>
      <p:pic>
        <p:nvPicPr>
          <p:cNvPr id="5" name="Picture 4">
            <a:extLst>
              <a:ext uri="{FF2B5EF4-FFF2-40B4-BE49-F238E27FC236}">
                <a16:creationId xmlns:a16="http://schemas.microsoft.com/office/drawing/2014/main" id="{E138B914-9BE9-6983-79B1-A7DCBF2B2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658" y="4126813"/>
            <a:ext cx="5556536" cy="2181912"/>
          </a:xfrm>
          <a:prstGeom prst="rect">
            <a:avLst/>
          </a:prstGeom>
        </p:spPr>
      </p:pic>
      <p:sp>
        <p:nvSpPr>
          <p:cNvPr id="4" name="TextBox 3">
            <a:extLst>
              <a:ext uri="{FF2B5EF4-FFF2-40B4-BE49-F238E27FC236}">
                <a16:creationId xmlns:a16="http://schemas.microsoft.com/office/drawing/2014/main" id="{61477EF9-2E66-9D55-8603-30A20CC64D99}"/>
              </a:ext>
            </a:extLst>
          </p:cNvPr>
          <p:cNvSpPr txBox="1"/>
          <p:nvPr/>
        </p:nvSpPr>
        <p:spPr>
          <a:xfrm>
            <a:off x="4984200" y="6308725"/>
            <a:ext cx="2511453" cy="261610"/>
          </a:xfrm>
          <a:prstGeom prst="rect">
            <a:avLst/>
          </a:prstGeom>
          <a:noFill/>
        </p:spPr>
        <p:txBody>
          <a:bodyPr wrap="square" rtlCol="0">
            <a:spAutoFit/>
          </a:bodyPr>
          <a:lstStyle/>
          <a:p>
            <a:r>
              <a:rPr lang="en-IN" sz="1000" dirty="0"/>
              <a:t>Fig 3. Purkinje Images</a:t>
            </a:r>
            <a:r>
              <a:rPr lang="en-IN" sz="1100" dirty="0"/>
              <a:t>  </a:t>
            </a:r>
            <a:r>
              <a:rPr lang="en-IN" sz="800" dirty="0">
                <a:solidFill>
                  <a:srgbClr val="0070C0"/>
                </a:solidFill>
              </a:rPr>
              <a:t>[7]</a:t>
            </a:r>
            <a:endParaRPr lang="en-IN" sz="1000" dirty="0"/>
          </a:p>
        </p:txBody>
      </p:sp>
      <p:pic>
        <p:nvPicPr>
          <p:cNvPr id="1032" name="Picture 8" descr="undefined">
            <a:extLst>
              <a:ext uri="{FF2B5EF4-FFF2-40B4-BE49-F238E27FC236}">
                <a16:creationId xmlns:a16="http://schemas.microsoft.com/office/drawing/2014/main" id="{210711B2-967C-89F7-898D-9EC7F8E5EF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632" y="4227861"/>
            <a:ext cx="3072065" cy="21819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D21A0A-DF3E-8DF3-49D0-509A9CE5C0BE}"/>
              </a:ext>
            </a:extLst>
          </p:cNvPr>
          <p:cNvSpPr txBox="1"/>
          <p:nvPr/>
        </p:nvSpPr>
        <p:spPr>
          <a:xfrm>
            <a:off x="1130657" y="6325860"/>
            <a:ext cx="2511453" cy="261610"/>
          </a:xfrm>
          <a:prstGeom prst="rect">
            <a:avLst/>
          </a:prstGeom>
          <a:noFill/>
        </p:spPr>
        <p:txBody>
          <a:bodyPr wrap="square" rtlCol="0">
            <a:spAutoFit/>
          </a:bodyPr>
          <a:lstStyle/>
          <a:p>
            <a:r>
              <a:rPr lang="en-IN" sz="1000" dirty="0"/>
              <a:t>Fig 2. formation of Purkinje Images</a:t>
            </a:r>
            <a:r>
              <a:rPr lang="en-IN" sz="1100" dirty="0"/>
              <a:t>  </a:t>
            </a:r>
            <a:r>
              <a:rPr lang="en-IN" sz="800" dirty="0">
                <a:solidFill>
                  <a:srgbClr val="0070C0"/>
                </a:solidFill>
              </a:rPr>
              <a:t>[17]</a:t>
            </a:r>
            <a:endParaRPr lang="en-IN" sz="1000" dirty="0"/>
          </a:p>
        </p:txBody>
      </p:sp>
      <p:sp>
        <p:nvSpPr>
          <p:cNvPr id="6" name="TextBox 5">
            <a:extLst>
              <a:ext uri="{FF2B5EF4-FFF2-40B4-BE49-F238E27FC236}">
                <a16:creationId xmlns:a16="http://schemas.microsoft.com/office/drawing/2014/main" id="{B91BD3DC-3660-F02F-6B91-A4600E8F4727}"/>
              </a:ext>
            </a:extLst>
          </p:cNvPr>
          <p:cNvSpPr txBox="1"/>
          <p:nvPr/>
        </p:nvSpPr>
        <p:spPr>
          <a:xfrm>
            <a:off x="7087513" y="6409774"/>
            <a:ext cx="1851660" cy="307777"/>
          </a:xfrm>
          <a:prstGeom prst="rect">
            <a:avLst/>
          </a:prstGeom>
          <a:noFill/>
        </p:spPr>
        <p:txBody>
          <a:bodyPr wrap="square" rtlCol="0">
            <a:spAutoFit/>
          </a:bodyPr>
          <a:lstStyle/>
          <a:p>
            <a:pPr algn="r"/>
            <a:r>
              <a:rPr lang="en-IN" sz="1400" dirty="0"/>
              <a:t>3</a:t>
            </a:r>
          </a:p>
        </p:txBody>
      </p:sp>
    </p:spTree>
    <p:extLst>
      <p:ext uri="{BB962C8B-B14F-4D97-AF65-F5344CB8AC3E}">
        <p14:creationId xmlns:p14="http://schemas.microsoft.com/office/powerpoint/2010/main" val="588385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427D-7DB2-AD53-7350-66F8237D0A01}"/>
              </a:ext>
            </a:extLst>
          </p:cNvPr>
          <p:cNvSpPr>
            <a:spLocks noGrp="1"/>
          </p:cNvSpPr>
          <p:nvPr>
            <p:ph type="title"/>
          </p:nvPr>
        </p:nvSpPr>
        <p:spPr/>
        <p:txBody>
          <a:bodyPr/>
          <a:lstStyle/>
          <a:p>
            <a:r>
              <a:rPr lang="en-IN" dirty="0"/>
              <a:t>Results</a:t>
            </a:r>
          </a:p>
        </p:txBody>
      </p:sp>
      <p:pic>
        <p:nvPicPr>
          <p:cNvPr id="4" name="Content Placeholder 3">
            <a:extLst>
              <a:ext uri="{FF2B5EF4-FFF2-40B4-BE49-F238E27FC236}">
                <a16:creationId xmlns:a16="http://schemas.microsoft.com/office/drawing/2014/main" id="{5538F5D0-B54A-7E00-EB96-D465E7371D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278756"/>
            <a:ext cx="6858000" cy="5143500"/>
          </a:xfrm>
          <a:prstGeom prst="rect">
            <a:avLst/>
          </a:prstGeom>
        </p:spPr>
      </p:pic>
      <p:sp>
        <p:nvSpPr>
          <p:cNvPr id="6" name="TextBox 5">
            <a:extLst>
              <a:ext uri="{FF2B5EF4-FFF2-40B4-BE49-F238E27FC236}">
                <a16:creationId xmlns:a16="http://schemas.microsoft.com/office/drawing/2014/main" id="{30521D1F-9979-7154-D352-17988F9F5328}"/>
              </a:ext>
            </a:extLst>
          </p:cNvPr>
          <p:cNvSpPr txBox="1"/>
          <p:nvPr/>
        </p:nvSpPr>
        <p:spPr>
          <a:xfrm>
            <a:off x="2940628" y="6299146"/>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Fig 34. Comparison of raw and </a:t>
            </a:r>
            <a:r>
              <a:rPr lang="en-US" sz="1000" dirty="0" err="1">
                <a:effectLst/>
                <a:latin typeface="+mj-lt"/>
                <a:ea typeface="Times New Roman" panose="02020603050405020304" pitchFamily="18" charset="0"/>
              </a:rPr>
              <a:t>downsampled</a:t>
            </a:r>
            <a:r>
              <a:rPr lang="en-US" sz="1000" dirty="0">
                <a:effectLst/>
                <a:latin typeface="+mj-lt"/>
                <a:ea typeface="Times New Roman" panose="02020603050405020304" pitchFamily="18" charset="0"/>
              </a:rPr>
              <a:t> data</a:t>
            </a:r>
            <a:endParaRPr lang="en-IN" sz="1000" dirty="0">
              <a:latin typeface="+mj-lt"/>
            </a:endParaRPr>
          </a:p>
        </p:txBody>
      </p:sp>
      <p:sp>
        <p:nvSpPr>
          <p:cNvPr id="8" name="TextBox 7">
            <a:extLst>
              <a:ext uri="{FF2B5EF4-FFF2-40B4-BE49-F238E27FC236}">
                <a16:creationId xmlns:a16="http://schemas.microsoft.com/office/drawing/2014/main" id="{7510F341-4C15-EF8B-1768-4A938794225F}"/>
              </a:ext>
            </a:extLst>
          </p:cNvPr>
          <p:cNvSpPr txBox="1"/>
          <p:nvPr/>
        </p:nvSpPr>
        <p:spPr>
          <a:xfrm>
            <a:off x="602674" y="878646"/>
            <a:ext cx="4578926" cy="400110"/>
          </a:xfrm>
          <a:prstGeom prst="rect">
            <a:avLst/>
          </a:prstGeom>
          <a:noFill/>
        </p:spPr>
        <p:txBody>
          <a:bodyPr wrap="square">
            <a:spAutoFit/>
          </a:bodyPr>
          <a:lstStyle/>
          <a:p>
            <a:pPr marL="342900" indent="-342900">
              <a:buFont typeface="Arial" panose="020B0604020202020204" pitchFamily="34" charset="0"/>
              <a:buChar char="•"/>
            </a:pPr>
            <a:r>
              <a:rPr lang="en-US" sz="2000" u="sng" dirty="0">
                <a:solidFill>
                  <a:srgbClr val="0000FF"/>
                </a:solidFill>
                <a:effectLst/>
                <a:latin typeface="Times New Roman" panose="02020603050405020304" pitchFamily="18" charset="0"/>
                <a:ea typeface="Times New Roman" panose="02020603050405020304" pitchFamily="18" charset="0"/>
                <a:hlinkClick r:id="rId3"/>
              </a:rPr>
              <a:t>y = </a:t>
            </a:r>
            <a:r>
              <a:rPr lang="en-US" sz="2000" u="sng" dirty="0" err="1">
                <a:solidFill>
                  <a:srgbClr val="0000FF"/>
                </a:solidFill>
                <a:effectLst/>
                <a:latin typeface="Times New Roman" panose="02020603050405020304" pitchFamily="18" charset="0"/>
                <a:ea typeface="Times New Roman" panose="02020603050405020304" pitchFamily="18" charset="0"/>
                <a:hlinkClick r:id="rId3"/>
              </a:rPr>
              <a:t>downsample</a:t>
            </a:r>
            <a:r>
              <a:rPr lang="en-US" sz="2000" u="sng" dirty="0">
                <a:solidFill>
                  <a:srgbClr val="0000FF"/>
                </a:solidFill>
                <a:effectLst/>
                <a:latin typeface="Times New Roman" panose="02020603050405020304" pitchFamily="18" charset="0"/>
                <a:ea typeface="Times New Roman" panose="02020603050405020304" pitchFamily="18" charset="0"/>
                <a:hlinkClick r:id="rId3"/>
              </a:rPr>
              <a:t>(</a:t>
            </a:r>
            <a:r>
              <a:rPr lang="en-US" sz="2000" u="sng" dirty="0" err="1">
                <a:solidFill>
                  <a:srgbClr val="0000FF"/>
                </a:solidFill>
                <a:effectLst/>
                <a:latin typeface="Times New Roman" panose="02020603050405020304" pitchFamily="18" charset="0"/>
                <a:ea typeface="Times New Roman" panose="02020603050405020304" pitchFamily="18" charset="0"/>
                <a:hlinkClick r:id="rId3"/>
              </a:rPr>
              <a:t>x,n</a:t>
            </a:r>
            <a:r>
              <a:rPr lang="en-US" sz="2000" u="sng" dirty="0">
                <a:solidFill>
                  <a:srgbClr val="0000FF"/>
                </a:solidFill>
                <a:effectLst/>
                <a:latin typeface="Times New Roman" panose="02020603050405020304" pitchFamily="18" charset="0"/>
                <a:ea typeface="Times New Roman" panose="02020603050405020304" pitchFamily="18" charset="0"/>
                <a:hlinkClick r:id="rId3"/>
              </a:rPr>
              <a:t>)</a:t>
            </a:r>
            <a:endParaRPr lang="en-IN" dirty="0"/>
          </a:p>
        </p:txBody>
      </p:sp>
      <p:sp>
        <p:nvSpPr>
          <p:cNvPr id="3" name="TextBox 2">
            <a:extLst>
              <a:ext uri="{FF2B5EF4-FFF2-40B4-BE49-F238E27FC236}">
                <a16:creationId xmlns:a16="http://schemas.microsoft.com/office/drawing/2014/main" id="{716FE787-2553-2C76-7EC2-6A82D506C417}"/>
              </a:ext>
            </a:extLst>
          </p:cNvPr>
          <p:cNvSpPr txBox="1"/>
          <p:nvPr/>
        </p:nvSpPr>
        <p:spPr>
          <a:xfrm>
            <a:off x="7040880" y="6206490"/>
            <a:ext cx="1851660" cy="307777"/>
          </a:xfrm>
          <a:prstGeom prst="rect">
            <a:avLst/>
          </a:prstGeom>
          <a:noFill/>
        </p:spPr>
        <p:txBody>
          <a:bodyPr wrap="square" rtlCol="0">
            <a:spAutoFit/>
          </a:bodyPr>
          <a:lstStyle/>
          <a:p>
            <a:pPr algn="r"/>
            <a:r>
              <a:rPr lang="en-IN" sz="1400" dirty="0"/>
              <a:t>39</a:t>
            </a:r>
          </a:p>
        </p:txBody>
      </p:sp>
    </p:spTree>
    <p:extLst>
      <p:ext uri="{BB962C8B-B14F-4D97-AF65-F5344CB8AC3E}">
        <p14:creationId xmlns:p14="http://schemas.microsoft.com/office/powerpoint/2010/main" val="1249946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3BEB-C6D6-5A88-C9BA-82E40A321DE0}"/>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B1F58949-4AC5-E598-3C05-FD91869CDC6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3FDEC6D1-EDC8-7FBE-B7C6-862EF4837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829" y="1417764"/>
            <a:ext cx="6718851" cy="4957279"/>
          </a:xfrm>
          <a:prstGeom prst="rect">
            <a:avLst/>
          </a:prstGeom>
        </p:spPr>
      </p:pic>
      <p:sp>
        <p:nvSpPr>
          <p:cNvPr id="6" name="TextBox 5">
            <a:extLst>
              <a:ext uri="{FF2B5EF4-FFF2-40B4-BE49-F238E27FC236}">
                <a16:creationId xmlns:a16="http://schemas.microsoft.com/office/drawing/2014/main" id="{CE6FA2E7-6D48-7013-5278-4A5CB454FE0A}"/>
              </a:ext>
            </a:extLst>
          </p:cNvPr>
          <p:cNvSpPr txBox="1"/>
          <p:nvPr/>
        </p:nvSpPr>
        <p:spPr>
          <a:xfrm>
            <a:off x="2992281" y="6419590"/>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Fig 35. Data after applying smoothing and trimming</a:t>
            </a:r>
            <a:endParaRPr lang="en-IN" sz="1000" dirty="0">
              <a:latin typeface="+mj-lt"/>
            </a:endParaRPr>
          </a:p>
        </p:txBody>
      </p:sp>
      <p:sp>
        <p:nvSpPr>
          <p:cNvPr id="8" name="TextBox 7">
            <a:extLst>
              <a:ext uri="{FF2B5EF4-FFF2-40B4-BE49-F238E27FC236}">
                <a16:creationId xmlns:a16="http://schemas.microsoft.com/office/drawing/2014/main" id="{B51497D4-7D99-63C1-4E61-9DC26F07BB49}"/>
              </a:ext>
            </a:extLst>
          </p:cNvPr>
          <p:cNvSpPr txBox="1"/>
          <p:nvPr/>
        </p:nvSpPr>
        <p:spPr>
          <a:xfrm>
            <a:off x="571501" y="969203"/>
            <a:ext cx="4578926" cy="400110"/>
          </a:xfrm>
          <a:prstGeom prst="rect">
            <a:avLst/>
          </a:prstGeom>
          <a:noFill/>
        </p:spPr>
        <p:txBody>
          <a:bodyPr wrap="square">
            <a:spAutoFit/>
          </a:bodyPr>
          <a:lstStyle/>
          <a:p>
            <a:pPr marL="342900" indent="-342900">
              <a:buFont typeface="Arial" panose="020B0604020202020204" pitchFamily="34" charset="0"/>
              <a:buChar char="•"/>
            </a:pPr>
            <a:r>
              <a:rPr lang="en-US" sz="2000" u="sng" dirty="0">
                <a:solidFill>
                  <a:srgbClr val="0000FF"/>
                </a:solidFill>
                <a:effectLst/>
                <a:latin typeface="Times New Roman" panose="02020603050405020304" pitchFamily="18" charset="0"/>
                <a:ea typeface="Times New Roman" panose="02020603050405020304" pitchFamily="18" charset="0"/>
                <a:hlinkClick r:id="rId3"/>
              </a:rPr>
              <a:t>B = </a:t>
            </a:r>
            <a:r>
              <a:rPr lang="en-US" sz="2000" u="sng" dirty="0" err="1">
                <a:solidFill>
                  <a:srgbClr val="0000FF"/>
                </a:solidFill>
                <a:effectLst/>
                <a:latin typeface="Times New Roman" panose="02020603050405020304" pitchFamily="18" charset="0"/>
                <a:ea typeface="Times New Roman" panose="02020603050405020304" pitchFamily="18" charset="0"/>
                <a:hlinkClick r:id="rId3"/>
              </a:rPr>
              <a:t>smoothdata</a:t>
            </a:r>
            <a:r>
              <a:rPr lang="en-US" sz="2000" u="sng" dirty="0">
                <a:solidFill>
                  <a:srgbClr val="0000FF"/>
                </a:solidFill>
                <a:effectLst/>
                <a:latin typeface="Times New Roman" panose="02020603050405020304" pitchFamily="18" charset="0"/>
                <a:ea typeface="Times New Roman" panose="02020603050405020304" pitchFamily="18" charset="0"/>
                <a:hlinkClick r:id="rId3"/>
              </a:rPr>
              <a:t>(</a:t>
            </a:r>
            <a:r>
              <a:rPr lang="en-US" sz="2000" b="1" u="sng" dirty="0">
                <a:solidFill>
                  <a:srgbClr val="0000FF"/>
                </a:solidFill>
                <a:effectLst/>
                <a:latin typeface="Times New Roman" panose="02020603050405020304" pitchFamily="18" charset="0"/>
                <a:ea typeface="Times New Roman" panose="02020603050405020304" pitchFamily="18" charset="0"/>
                <a:hlinkClick r:id="rId3"/>
              </a:rPr>
              <a:t> A</a:t>
            </a:r>
            <a:r>
              <a:rPr lang="en-US" sz="2000" u="sng" dirty="0">
                <a:solidFill>
                  <a:srgbClr val="0000FF"/>
                </a:solidFill>
                <a:effectLst/>
                <a:latin typeface="Times New Roman" panose="02020603050405020304" pitchFamily="18" charset="0"/>
                <a:ea typeface="Times New Roman" panose="02020603050405020304" pitchFamily="18" charset="0"/>
                <a:hlinkClick r:id="rId3"/>
              </a:rPr>
              <a:t>, method, window)</a:t>
            </a:r>
            <a:endParaRPr lang="en-IN" dirty="0"/>
          </a:p>
        </p:txBody>
      </p:sp>
      <p:sp>
        <p:nvSpPr>
          <p:cNvPr id="5" name="TextBox 4">
            <a:extLst>
              <a:ext uri="{FF2B5EF4-FFF2-40B4-BE49-F238E27FC236}">
                <a16:creationId xmlns:a16="http://schemas.microsoft.com/office/drawing/2014/main" id="{0D885ABE-0188-472A-9FE7-E29A2A6D485C}"/>
              </a:ext>
            </a:extLst>
          </p:cNvPr>
          <p:cNvSpPr txBox="1"/>
          <p:nvPr/>
        </p:nvSpPr>
        <p:spPr>
          <a:xfrm>
            <a:off x="7040880" y="6286500"/>
            <a:ext cx="1851660" cy="307777"/>
          </a:xfrm>
          <a:prstGeom prst="rect">
            <a:avLst/>
          </a:prstGeom>
          <a:noFill/>
        </p:spPr>
        <p:txBody>
          <a:bodyPr wrap="square" rtlCol="0">
            <a:spAutoFit/>
          </a:bodyPr>
          <a:lstStyle/>
          <a:p>
            <a:pPr algn="r"/>
            <a:r>
              <a:rPr lang="en-IN" sz="1400" dirty="0"/>
              <a:t>40</a:t>
            </a:r>
          </a:p>
        </p:txBody>
      </p:sp>
    </p:spTree>
    <p:extLst>
      <p:ext uri="{BB962C8B-B14F-4D97-AF65-F5344CB8AC3E}">
        <p14:creationId xmlns:p14="http://schemas.microsoft.com/office/powerpoint/2010/main" val="341949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04D7-CEA0-2D69-6521-E1161E608ABA}"/>
              </a:ext>
            </a:extLst>
          </p:cNvPr>
          <p:cNvSpPr>
            <a:spLocks noGrp="1"/>
          </p:cNvSpPr>
          <p:nvPr>
            <p:ph type="title"/>
          </p:nvPr>
        </p:nvSpPr>
        <p:spPr/>
        <p:txBody>
          <a:bodyPr/>
          <a:lstStyle/>
          <a:p>
            <a:r>
              <a:rPr lang="en-IN" dirty="0"/>
              <a:t>Results </a:t>
            </a:r>
          </a:p>
        </p:txBody>
      </p:sp>
      <p:pic>
        <p:nvPicPr>
          <p:cNvPr id="4" name="Picture 3">
            <a:extLst>
              <a:ext uri="{FF2B5EF4-FFF2-40B4-BE49-F238E27FC236}">
                <a16:creationId xmlns:a16="http://schemas.microsoft.com/office/drawing/2014/main" id="{87D3CDAD-D038-ABE0-C9CC-71F38F2B3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6" y="1260764"/>
            <a:ext cx="4943150" cy="4623200"/>
          </a:xfrm>
          <a:prstGeom prst="rect">
            <a:avLst/>
          </a:prstGeom>
        </p:spPr>
      </p:pic>
      <p:pic>
        <p:nvPicPr>
          <p:cNvPr id="5" name="Content Placeholder 4">
            <a:extLst>
              <a:ext uri="{FF2B5EF4-FFF2-40B4-BE49-F238E27FC236}">
                <a16:creationId xmlns:a16="http://schemas.microsoft.com/office/drawing/2014/main" id="{6D9798AB-6ED6-5C4C-8EB1-4BEEB02AF0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7753" y="1117400"/>
            <a:ext cx="4959468" cy="4623200"/>
          </a:xfrm>
          <a:prstGeom prst="rect">
            <a:avLst/>
          </a:prstGeom>
        </p:spPr>
      </p:pic>
      <p:sp>
        <p:nvSpPr>
          <p:cNvPr id="7" name="TextBox 6">
            <a:extLst>
              <a:ext uri="{FF2B5EF4-FFF2-40B4-BE49-F238E27FC236}">
                <a16:creationId xmlns:a16="http://schemas.microsoft.com/office/drawing/2014/main" id="{D5C0E12E-57BD-5966-EC36-FD32C03C9A5F}"/>
              </a:ext>
            </a:extLst>
          </p:cNvPr>
          <p:cNvSpPr txBox="1"/>
          <p:nvPr/>
        </p:nvSpPr>
        <p:spPr>
          <a:xfrm>
            <a:off x="933962" y="5784575"/>
            <a:ext cx="2798450" cy="408125"/>
          </a:xfrm>
          <a:prstGeom prst="rect">
            <a:avLst/>
          </a:prstGeom>
          <a:noFill/>
        </p:spPr>
        <p:txBody>
          <a:bodyPr wrap="square">
            <a:spAutoFit/>
          </a:bodyPr>
          <a:lstStyle/>
          <a:p>
            <a:pPr algn="ctr">
              <a:lnSpc>
                <a:spcPct val="105000"/>
              </a:lnSpc>
            </a:pPr>
            <a:r>
              <a:rPr lang="en-US" sz="1000" dirty="0">
                <a:effectLst/>
                <a:latin typeface="+mj-lt"/>
                <a:ea typeface="Times New Roman" panose="02020603050405020304" pitchFamily="18" charset="0"/>
              </a:rPr>
              <a:t>Fig 36. 3D Scattered Plot of Pupil vs CR vs Arbitrary Units of repeated data</a:t>
            </a:r>
            <a:endParaRPr lang="en-IN" sz="1000" dirty="0">
              <a:latin typeface="+mj-lt"/>
            </a:endParaRPr>
          </a:p>
        </p:txBody>
      </p:sp>
      <p:sp>
        <p:nvSpPr>
          <p:cNvPr id="9" name="TextBox 8">
            <a:extLst>
              <a:ext uri="{FF2B5EF4-FFF2-40B4-BE49-F238E27FC236}">
                <a16:creationId xmlns:a16="http://schemas.microsoft.com/office/drawing/2014/main" id="{9BF1C715-3E9D-BFD9-F8CE-C5F0AEFA1275}"/>
              </a:ext>
            </a:extLst>
          </p:cNvPr>
          <p:cNvSpPr txBox="1"/>
          <p:nvPr/>
        </p:nvSpPr>
        <p:spPr>
          <a:xfrm>
            <a:off x="5597236" y="5784575"/>
            <a:ext cx="4163696" cy="246221"/>
          </a:xfrm>
          <a:prstGeom prst="rect">
            <a:avLst/>
          </a:prstGeom>
          <a:noFill/>
        </p:spPr>
        <p:txBody>
          <a:bodyPr wrap="square">
            <a:spAutoFit/>
          </a:bodyPr>
          <a:lstStyle/>
          <a:p>
            <a:r>
              <a:rPr lang="en-US" sz="1000" dirty="0">
                <a:effectLst/>
                <a:latin typeface="+mj-lt"/>
                <a:ea typeface="Times New Roman" panose="02020603050405020304" pitchFamily="18" charset="0"/>
              </a:rPr>
              <a:t>Fig 37. 3D Scattered Plot of Pupil vs CR vs Arbitrary units</a:t>
            </a:r>
            <a:endParaRPr lang="en-IN" sz="1000" dirty="0">
              <a:latin typeface="+mj-lt"/>
            </a:endParaRPr>
          </a:p>
        </p:txBody>
      </p:sp>
      <p:sp>
        <p:nvSpPr>
          <p:cNvPr id="3" name="TextBox 2">
            <a:extLst>
              <a:ext uri="{FF2B5EF4-FFF2-40B4-BE49-F238E27FC236}">
                <a16:creationId xmlns:a16="http://schemas.microsoft.com/office/drawing/2014/main" id="{28D84A4A-4652-CC98-6AF3-1FED49BE61F9}"/>
              </a:ext>
            </a:extLst>
          </p:cNvPr>
          <p:cNvSpPr txBox="1"/>
          <p:nvPr/>
        </p:nvSpPr>
        <p:spPr>
          <a:xfrm>
            <a:off x="7040880" y="6286500"/>
            <a:ext cx="1851660" cy="307777"/>
          </a:xfrm>
          <a:prstGeom prst="rect">
            <a:avLst/>
          </a:prstGeom>
          <a:noFill/>
        </p:spPr>
        <p:txBody>
          <a:bodyPr wrap="square" rtlCol="0">
            <a:spAutoFit/>
          </a:bodyPr>
          <a:lstStyle/>
          <a:p>
            <a:pPr algn="r"/>
            <a:r>
              <a:rPr lang="en-IN" sz="1400" dirty="0"/>
              <a:t>41</a:t>
            </a:r>
          </a:p>
        </p:txBody>
      </p:sp>
    </p:spTree>
    <p:extLst>
      <p:ext uri="{BB962C8B-B14F-4D97-AF65-F5344CB8AC3E}">
        <p14:creationId xmlns:p14="http://schemas.microsoft.com/office/powerpoint/2010/main" val="368408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C2798-1F09-C115-0B69-98FE65463974}"/>
              </a:ext>
            </a:extLst>
          </p:cNvPr>
          <p:cNvSpPr>
            <a:spLocks noGrp="1"/>
          </p:cNvSpPr>
          <p:nvPr>
            <p:ph type="title"/>
          </p:nvPr>
        </p:nvSpPr>
        <p:spPr/>
        <p:txBody>
          <a:bodyPr/>
          <a:lstStyle/>
          <a:p>
            <a:r>
              <a:rPr lang="en-IN" dirty="0"/>
              <a:t>Results </a:t>
            </a:r>
          </a:p>
        </p:txBody>
      </p:sp>
      <p:pic>
        <p:nvPicPr>
          <p:cNvPr id="4" name="Picture 3">
            <a:extLst>
              <a:ext uri="{FF2B5EF4-FFF2-40B4-BE49-F238E27FC236}">
                <a16:creationId xmlns:a16="http://schemas.microsoft.com/office/drawing/2014/main" id="{C0859DFE-182B-9445-566C-F74946407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9" y="1312545"/>
            <a:ext cx="4175760" cy="4232910"/>
          </a:xfrm>
          <a:prstGeom prst="rect">
            <a:avLst/>
          </a:prstGeom>
        </p:spPr>
      </p:pic>
      <p:pic>
        <p:nvPicPr>
          <p:cNvPr id="5" name="Content Placeholder 4">
            <a:extLst>
              <a:ext uri="{FF2B5EF4-FFF2-40B4-BE49-F238E27FC236}">
                <a16:creationId xmlns:a16="http://schemas.microsoft.com/office/drawing/2014/main" id="{B1F50A6F-289D-B5AB-6FE6-47DA499199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61213" y="1431235"/>
            <a:ext cx="5247861" cy="4114220"/>
          </a:xfrm>
          <a:prstGeom prst="rect">
            <a:avLst/>
          </a:prstGeom>
        </p:spPr>
      </p:pic>
      <p:sp>
        <p:nvSpPr>
          <p:cNvPr id="7" name="TextBox 6">
            <a:extLst>
              <a:ext uri="{FF2B5EF4-FFF2-40B4-BE49-F238E27FC236}">
                <a16:creationId xmlns:a16="http://schemas.microsoft.com/office/drawing/2014/main" id="{914B82D3-ECDE-7620-A551-667F6AA7AAD9}"/>
              </a:ext>
            </a:extLst>
          </p:cNvPr>
          <p:cNvSpPr txBox="1"/>
          <p:nvPr/>
        </p:nvSpPr>
        <p:spPr>
          <a:xfrm>
            <a:off x="34926" y="5426765"/>
            <a:ext cx="4641272" cy="246221"/>
          </a:xfrm>
          <a:prstGeom prst="rect">
            <a:avLst/>
          </a:prstGeom>
          <a:noFill/>
        </p:spPr>
        <p:txBody>
          <a:bodyPr wrap="square">
            <a:spAutoFit/>
          </a:bodyPr>
          <a:lstStyle/>
          <a:p>
            <a:r>
              <a:rPr lang="en-US" sz="1000" dirty="0">
                <a:effectLst/>
                <a:latin typeface="+mj-lt"/>
                <a:ea typeface="Times New Roman" panose="02020603050405020304" pitchFamily="18" charset="0"/>
              </a:rPr>
              <a:t>Fig 38. 2D Scattered Plot of Pupil/CR vs Arbitrary units</a:t>
            </a:r>
            <a:endParaRPr lang="en-IN" sz="1000" dirty="0">
              <a:latin typeface="+mj-lt"/>
            </a:endParaRPr>
          </a:p>
        </p:txBody>
      </p:sp>
      <p:sp>
        <p:nvSpPr>
          <p:cNvPr id="9" name="TextBox 8">
            <a:extLst>
              <a:ext uri="{FF2B5EF4-FFF2-40B4-BE49-F238E27FC236}">
                <a16:creationId xmlns:a16="http://schemas.microsoft.com/office/drawing/2014/main" id="{4ED33DED-E831-6584-C5D9-FBF221645A44}"/>
              </a:ext>
            </a:extLst>
          </p:cNvPr>
          <p:cNvSpPr txBox="1"/>
          <p:nvPr/>
        </p:nvSpPr>
        <p:spPr>
          <a:xfrm>
            <a:off x="4429249" y="5486110"/>
            <a:ext cx="4641272" cy="246221"/>
          </a:xfrm>
          <a:prstGeom prst="rect">
            <a:avLst/>
          </a:prstGeom>
          <a:noFill/>
        </p:spPr>
        <p:txBody>
          <a:bodyPr wrap="square">
            <a:spAutoFit/>
          </a:bodyPr>
          <a:lstStyle/>
          <a:p>
            <a:r>
              <a:rPr lang="en-US" sz="1000" dirty="0">
                <a:effectLst/>
                <a:latin typeface="+mj-lt"/>
                <a:ea typeface="Times New Roman" panose="02020603050405020304" pitchFamily="18" charset="0"/>
              </a:rPr>
              <a:t>Fig 39. 2D Scattered Plot of Pupil/CR vs Arbitrary units of repeated data</a:t>
            </a:r>
            <a:endParaRPr lang="en-IN" sz="1000" dirty="0">
              <a:latin typeface="+mj-lt"/>
            </a:endParaRPr>
          </a:p>
        </p:txBody>
      </p:sp>
      <p:sp>
        <p:nvSpPr>
          <p:cNvPr id="3" name="TextBox 2">
            <a:extLst>
              <a:ext uri="{FF2B5EF4-FFF2-40B4-BE49-F238E27FC236}">
                <a16:creationId xmlns:a16="http://schemas.microsoft.com/office/drawing/2014/main" id="{5D80C38E-D174-209C-F35D-E9C8BE74093D}"/>
              </a:ext>
            </a:extLst>
          </p:cNvPr>
          <p:cNvSpPr txBox="1"/>
          <p:nvPr/>
        </p:nvSpPr>
        <p:spPr>
          <a:xfrm>
            <a:off x="7040880" y="6286500"/>
            <a:ext cx="1851660" cy="307777"/>
          </a:xfrm>
          <a:prstGeom prst="rect">
            <a:avLst/>
          </a:prstGeom>
          <a:noFill/>
        </p:spPr>
        <p:txBody>
          <a:bodyPr wrap="square" rtlCol="0">
            <a:spAutoFit/>
          </a:bodyPr>
          <a:lstStyle/>
          <a:p>
            <a:pPr algn="r"/>
            <a:r>
              <a:rPr lang="en-IN" sz="1400" dirty="0"/>
              <a:t>4</a:t>
            </a:r>
          </a:p>
        </p:txBody>
      </p:sp>
    </p:spTree>
    <p:extLst>
      <p:ext uri="{BB962C8B-B14F-4D97-AF65-F5344CB8AC3E}">
        <p14:creationId xmlns:p14="http://schemas.microsoft.com/office/powerpoint/2010/main" val="2019043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58585-01C3-A983-FAC1-55E477882630}"/>
              </a:ext>
            </a:extLst>
          </p:cNvPr>
          <p:cNvSpPr>
            <a:spLocks noGrp="1"/>
          </p:cNvSpPr>
          <p:nvPr>
            <p:ph type="title"/>
          </p:nvPr>
        </p:nvSpPr>
        <p:spPr/>
        <p:txBody>
          <a:bodyPr/>
          <a:lstStyle/>
          <a:p>
            <a:r>
              <a:rPr lang="en-IN" dirty="0"/>
              <a:t>Results </a:t>
            </a:r>
          </a:p>
        </p:txBody>
      </p:sp>
      <p:sp>
        <p:nvSpPr>
          <p:cNvPr id="3" name="Content Placeholder 2">
            <a:extLst>
              <a:ext uri="{FF2B5EF4-FFF2-40B4-BE49-F238E27FC236}">
                <a16:creationId xmlns:a16="http://schemas.microsoft.com/office/drawing/2014/main" id="{B1352DF2-8806-8BAA-0B06-AB66FD7CF76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C376C6C-88C7-2613-CFB2-E6D0A6EFB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1510748"/>
            <a:ext cx="4112281" cy="4504226"/>
          </a:xfrm>
          <a:prstGeom prst="rect">
            <a:avLst/>
          </a:prstGeom>
        </p:spPr>
      </p:pic>
      <p:pic>
        <p:nvPicPr>
          <p:cNvPr id="5" name="Picture 4">
            <a:extLst>
              <a:ext uri="{FF2B5EF4-FFF2-40B4-BE49-F238E27FC236}">
                <a16:creationId xmlns:a16="http://schemas.microsoft.com/office/drawing/2014/main" id="{524F86BB-5E10-D539-23C2-F821DD430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10748"/>
            <a:ext cx="4678017" cy="4482521"/>
          </a:xfrm>
          <a:prstGeom prst="rect">
            <a:avLst/>
          </a:prstGeom>
        </p:spPr>
      </p:pic>
      <p:sp>
        <p:nvSpPr>
          <p:cNvPr id="7" name="TextBox 6">
            <a:extLst>
              <a:ext uri="{FF2B5EF4-FFF2-40B4-BE49-F238E27FC236}">
                <a16:creationId xmlns:a16="http://schemas.microsoft.com/office/drawing/2014/main" id="{40DA5EA9-2C60-AB7C-3CE1-68FF244386C8}"/>
              </a:ext>
            </a:extLst>
          </p:cNvPr>
          <p:cNvSpPr txBox="1"/>
          <p:nvPr/>
        </p:nvSpPr>
        <p:spPr>
          <a:xfrm>
            <a:off x="337850" y="6014974"/>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Fig </a:t>
            </a:r>
            <a:r>
              <a:rPr lang="en-US" sz="1000" dirty="0">
                <a:latin typeface="+mj-lt"/>
                <a:ea typeface="Times New Roman" panose="02020603050405020304" pitchFamily="18" charset="0"/>
              </a:rPr>
              <a:t>40</a:t>
            </a:r>
            <a:r>
              <a:rPr lang="en-US" sz="1000" dirty="0">
                <a:effectLst/>
                <a:latin typeface="+mj-lt"/>
                <a:ea typeface="Times New Roman" panose="02020603050405020304" pitchFamily="18" charset="0"/>
              </a:rPr>
              <a:t>. 2D Scattered Plot of distance vs Arbitrary units</a:t>
            </a:r>
            <a:endParaRPr lang="en-IN" sz="1000" dirty="0">
              <a:latin typeface="+mj-lt"/>
            </a:endParaRPr>
          </a:p>
        </p:txBody>
      </p:sp>
      <p:sp>
        <p:nvSpPr>
          <p:cNvPr id="9" name="TextBox 8">
            <a:extLst>
              <a:ext uri="{FF2B5EF4-FFF2-40B4-BE49-F238E27FC236}">
                <a16:creationId xmlns:a16="http://schemas.microsoft.com/office/drawing/2014/main" id="{B855EC1A-9613-CF39-C5ED-3848597DE2C0}"/>
              </a:ext>
            </a:extLst>
          </p:cNvPr>
          <p:cNvSpPr txBox="1"/>
          <p:nvPr/>
        </p:nvSpPr>
        <p:spPr>
          <a:xfrm>
            <a:off x="4391685" y="5967444"/>
            <a:ext cx="4578926" cy="246542"/>
          </a:xfrm>
          <a:prstGeom prst="rect">
            <a:avLst/>
          </a:prstGeom>
          <a:noFill/>
        </p:spPr>
        <p:txBody>
          <a:bodyPr wrap="square">
            <a:spAutoFit/>
          </a:bodyPr>
          <a:lstStyle/>
          <a:p>
            <a:pPr algn="ctr">
              <a:lnSpc>
                <a:spcPct val="105000"/>
              </a:lnSpc>
            </a:pPr>
            <a:r>
              <a:rPr lang="en-US" sz="1000" dirty="0">
                <a:effectLst/>
                <a:latin typeface="+mj-lt"/>
                <a:ea typeface="Times New Roman" panose="02020603050405020304" pitchFamily="18" charset="0"/>
              </a:rPr>
              <a:t>Fig </a:t>
            </a:r>
            <a:r>
              <a:rPr lang="en-US" sz="1000" dirty="0">
                <a:latin typeface="+mj-lt"/>
                <a:ea typeface="Times New Roman" panose="02020603050405020304" pitchFamily="18" charset="0"/>
              </a:rPr>
              <a:t>41</a:t>
            </a:r>
            <a:r>
              <a:rPr lang="en-US" sz="1000" dirty="0">
                <a:effectLst/>
                <a:latin typeface="+mj-lt"/>
                <a:ea typeface="Times New Roman" panose="02020603050405020304" pitchFamily="18" charset="0"/>
              </a:rPr>
              <a:t>. 2D Scattered Plot of Distance vs Arbitrary Units of repeated data</a:t>
            </a:r>
            <a:endParaRPr lang="en-IN" sz="1000" dirty="0">
              <a:latin typeface="+mj-lt"/>
            </a:endParaRPr>
          </a:p>
        </p:txBody>
      </p:sp>
      <p:sp>
        <p:nvSpPr>
          <p:cNvPr id="6" name="TextBox 5">
            <a:extLst>
              <a:ext uri="{FF2B5EF4-FFF2-40B4-BE49-F238E27FC236}">
                <a16:creationId xmlns:a16="http://schemas.microsoft.com/office/drawing/2014/main" id="{AEDB0A77-BA9B-3EC0-8ED0-5F72D64674B6}"/>
              </a:ext>
            </a:extLst>
          </p:cNvPr>
          <p:cNvSpPr txBox="1"/>
          <p:nvPr/>
        </p:nvSpPr>
        <p:spPr>
          <a:xfrm>
            <a:off x="7040880" y="6286500"/>
            <a:ext cx="1851660" cy="307777"/>
          </a:xfrm>
          <a:prstGeom prst="rect">
            <a:avLst/>
          </a:prstGeom>
          <a:noFill/>
        </p:spPr>
        <p:txBody>
          <a:bodyPr wrap="square" rtlCol="0">
            <a:spAutoFit/>
          </a:bodyPr>
          <a:lstStyle/>
          <a:p>
            <a:pPr algn="r"/>
            <a:r>
              <a:rPr lang="en-IN" sz="1400" dirty="0"/>
              <a:t>42</a:t>
            </a:r>
          </a:p>
        </p:txBody>
      </p:sp>
    </p:spTree>
    <p:extLst>
      <p:ext uri="{BB962C8B-B14F-4D97-AF65-F5344CB8AC3E}">
        <p14:creationId xmlns:p14="http://schemas.microsoft.com/office/powerpoint/2010/main" val="971323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1BAB-F2A0-504C-B458-6A2E4BC1AEE0}"/>
              </a:ext>
            </a:extLst>
          </p:cNvPr>
          <p:cNvSpPr>
            <a:spLocks noGrp="1"/>
          </p:cNvSpPr>
          <p:nvPr>
            <p:ph type="title"/>
          </p:nvPr>
        </p:nvSpPr>
        <p:spPr/>
        <p:txBody>
          <a:bodyPr/>
          <a:lstStyle/>
          <a:p>
            <a:r>
              <a:rPr lang="en-IN" dirty="0"/>
              <a:t>Results </a:t>
            </a:r>
          </a:p>
        </p:txBody>
      </p:sp>
      <p:sp>
        <p:nvSpPr>
          <p:cNvPr id="5" name="Rectangle 2">
            <a:extLst>
              <a:ext uri="{FF2B5EF4-FFF2-40B4-BE49-F238E27FC236}">
                <a16:creationId xmlns:a16="http://schemas.microsoft.com/office/drawing/2014/main" id="{5A8A337B-7A80-9CFC-9FE3-009ED169FE25}"/>
              </a:ext>
            </a:extLst>
          </p:cNvPr>
          <p:cNvSpPr>
            <a:spLocks noGrp="1" noChangeArrowheads="1"/>
          </p:cNvSpPr>
          <p:nvPr>
            <p:ph idx="1"/>
          </p:nvPr>
        </p:nvSpPr>
        <p:spPr bwMode="auto">
          <a:xfrm>
            <a:off x="353291" y="1084850"/>
            <a:ext cx="8437418"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Arial" panose="020B0604020202020204" pitchFamily="34" charset="0"/>
            </a:endParaRPr>
          </a:p>
          <a:p>
            <a:pPr>
              <a:spcBef>
                <a:spcPct val="0"/>
              </a:spcBef>
            </a:pPr>
            <a:r>
              <a:rPr kumimoji="0" lang="en-US" altLang="en-US" sz="2300" b="0" i="0" u="none" strike="noStrike" cap="none" normalizeH="0" baseline="0" dirty="0">
                <a:ln>
                  <a:noFill/>
                </a:ln>
                <a:solidFill>
                  <a:schemeClr val="tx1"/>
                </a:solidFill>
                <a:effectLst/>
                <a:latin typeface="Arial" panose="020B0604020202020204" pitchFamily="34" charset="0"/>
              </a:rPr>
              <a:t>Observed a </a:t>
            </a:r>
            <a:r>
              <a:rPr kumimoji="0" lang="en-US" altLang="en-US" sz="2300" b="1" i="0" u="none" strike="noStrike" cap="none" normalizeH="0" baseline="0" dirty="0">
                <a:ln>
                  <a:noFill/>
                </a:ln>
                <a:solidFill>
                  <a:schemeClr val="tx1"/>
                </a:solidFill>
                <a:effectLst/>
                <a:latin typeface="Arial" panose="020B0604020202020204" pitchFamily="34" charset="0"/>
              </a:rPr>
              <a:t>linear relationship</a:t>
            </a:r>
            <a:r>
              <a:rPr kumimoji="0" lang="en-US" altLang="en-US" sz="2300" b="0" i="0" u="none" strike="noStrike" cap="none" normalizeH="0" baseline="0" dirty="0">
                <a:ln>
                  <a:noFill/>
                </a:ln>
                <a:solidFill>
                  <a:schemeClr val="tx1"/>
                </a:solidFill>
                <a:effectLst/>
                <a:latin typeface="Arial" panose="020B0604020202020204" pitchFamily="34" charset="0"/>
              </a:rPr>
              <a:t> between pupil threshold and arbitrary units.</a:t>
            </a:r>
          </a:p>
          <a:p>
            <a:pPr>
              <a:spcBef>
                <a:spcPct val="0"/>
              </a:spcBef>
            </a:pPr>
            <a:r>
              <a:rPr kumimoji="0" lang="en-US" altLang="en-US" sz="2300" b="0" i="0" u="none" strike="noStrike" cap="none" normalizeH="0" baseline="0" dirty="0">
                <a:ln>
                  <a:noFill/>
                </a:ln>
                <a:solidFill>
                  <a:schemeClr val="tx1"/>
                </a:solidFill>
                <a:effectLst/>
                <a:latin typeface="Arial" panose="020B0604020202020204" pitchFamily="34" charset="0"/>
              </a:rPr>
              <a:t>CR thresholds had less impact on the arbitrary units </a:t>
            </a:r>
          </a:p>
        </p:txBody>
      </p:sp>
      <p:sp>
        <p:nvSpPr>
          <p:cNvPr id="3" name="TextBox 2">
            <a:extLst>
              <a:ext uri="{FF2B5EF4-FFF2-40B4-BE49-F238E27FC236}">
                <a16:creationId xmlns:a16="http://schemas.microsoft.com/office/drawing/2014/main" id="{4A3D2A42-FA92-5C94-BE6E-762B74DD1E7E}"/>
              </a:ext>
            </a:extLst>
          </p:cNvPr>
          <p:cNvSpPr txBox="1"/>
          <p:nvPr/>
        </p:nvSpPr>
        <p:spPr>
          <a:xfrm>
            <a:off x="7040880" y="6286500"/>
            <a:ext cx="1851660" cy="307777"/>
          </a:xfrm>
          <a:prstGeom prst="rect">
            <a:avLst/>
          </a:prstGeom>
          <a:noFill/>
        </p:spPr>
        <p:txBody>
          <a:bodyPr wrap="square" rtlCol="0">
            <a:spAutoFit/>
          </a:bodyPr>
          <a:lstStyle/>
          <a:p>
            <a:pPr algn="r"/>
            <a:r>
              <a:rPr lang="en-IN" sz="1400" dirty="0"/>
              <a:t>43</a:t>
            </a:r>
          </a:p>
        </p:txBody>
      </p:sp>
    </p:spTree>
    <p:extLst>
      <p:ext uri="{BB962C8B-B14F-4D97-AF65-F5344CB8AC3E}">
        <p14:creationId xmlns:p14="http://schemas.microsoft.com/office/powerpoint/2010/main" val="3178870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7056-4E9C-F095-FAB5-79C8C0A8769E}"/>
              </a:ext>
            </a:extLst>
          </p:cNvPr>
          <p:cNvSpPr>
            <a:spLocks noGrp="1"/>
          </p:cNvSpPr>
          <p:nvPr>
            <p:ph type="title"/>
          </p:nvPr>
        </p:nvSpPr>
        <p:spPr/>
        <p:txBody>
          <a:bodyPr/>
          <a:lstStyle/>
          <a:p>
            <a:r>
              <a:rPr lang="en-IN" dirty="0"/>
              <a:t>Results </a:t>
            </a:r>
            <a:endParaRPr lang="en-IN" b="0" dirty="0"/>
          </a:p>
        </p:txBody>
      </p:sp>
      <p:sp>
        <p:nvSpPr>
          <p:cNvPr id="8" name="TextBox 7">
            <a:extLst>
              <a:ext uri="{FF2B5EF4-FFF2-40B4-BE49-F238E27FC236}">
                <a16:creationId xmlns:a16="http://schemas.microsoft.com/office/drawing/2014/main" id="{C520A962-1FE4-1B42-3AD2-D84CAF055B08}"/>
              </a:ext>
            </a:extLst>
          </p:cNvPr>
          <p:cNvSpPr txBox="1"/>
          <p:nvPr/>
        </p:nvSpPr>
        <p:spPr>
          <a:xfrm>
            <a:off x="640080" y="765810"/>
            <a:ext cx="8014063" cy="3631763"/>
          </a:xfrm>
          <a:prstGeom prst="rect">
            <a:avLst/>
          </a:prstGeom>
          <a:noFill/>
        </p:spPr>
        <p:txBody>
          <a:bodyPr wrap="square">
            <a:spAutoFit/>
          </a:bodyPr>
          <a:lstStyle/>
          <a:p>
            <a:r>
              <a:rPr lang="en-IN" sz="2300" b="1" dirty="0">
                <a:latin typeface="+mj-lt"/>
              </a:rPr>
              <a:t>Experiment</a:t>
            </a:r>
            <a:r>
              <a:rPr lang="en-IN" sz="2300" dirty="0">
                <a:latin typeface="+mj-lt"/>
              </a:rPr>
              <a:t> 2</a:t>
            </a:r>
          </a:p>
          <a:p>
            <a:pPr marL="0" indent="0">
              <a:buNone/>
            </a:pPr>
            <a:r>
              <a:rPr lang="en-IN" sz="2300" dirty="0">
                <a:latin typeface="+mj-lt"/>
              </a:rPr>
              <a:t>-- 2 participants, varied pupil–CR thresholds and distances. </a:t>
            </a:r>
          </a:p>
          <a:p>
            <a:r>
              <a:rPr lang="en-US" sz="2300" dirty="0">
                <a:latin typeface="+mj-lt"/>
              </a:rPr>
              <a:t>-- Used different-sized phantom eyes (3.5mm, 5mm,6mm,7mm,9mm).</a:t>
            </a:r>
          </a:p>
          <a:p>
            <a:r>
              <a:rPr lang="en-US" sz="2300" dirty="0">
                <a:latin typeface="+mj-lt"/>
              </a:rPr>
              <a:t>-- Linear relationship confirmed between pupil size and arbitrary units.</a:t>
            </a:r>
          </a:p>
          <a:p>
            <a:r>
              <a:rPr lang="en-US" sz="2300" dirty="0">
                <a:latin typeface="+mj-lt"/>
              </a:rPr>
              <a:t>-- Participant 1- </a:t>
            </a:r>
            <a:r>
              <a:rPr lang="en-US" sz="2300" dirty="0">
                <a:effectLst/>
                <a:latin typeface="+mj-lt"/>
                <a:ea typeface="Times New Roman" panose="02020603050405020304" pitchFamily="18" charset="0"/>
              </a:rPr>
              <a:t>Distance - 773mm, pupil threshold left - 120 and CR left – 227, pupil threshold right - 117 and CR - 228</a:t>
            </a:r>
            <a:endParaRPr lang="en-US" sz="2300" dirty="0">
              <a:latin typeface="+mj-lt"/>
            </a:endParaRPr>
          </a:p>
          <a:p>
            <a:r>
              <a:rPr lang="en-US" sz="2300" dirty="0">
                <a:latin typeface="+mj-lt"/>
              </a:rPr>
              <a:t>-- Participant 2- </a:t>
            </a:r>
            <a:r>
              <a:rPr lang="en-US" sz="2300" dirty="0">
                <a:effectLst/>
                <a:latin typeface="+mj-lt"/>
                <a:ea typeface="Times New Roman" panose="02020603050405020304" pitchFamily="18" charset="0"/>
              </a:rPr>
              <a:t>Distance - 770mm, pupil threshold left - 94 and CR left – 230, pupil threshold right - 90 and CR - 243</a:t>
            </a:r>
            <a:endParaRPr lang="en-IN" sz="2300" dirty="0">
              <a:latin typeface="+mj-lt"/>
            </a:endParaRPr>
          </a:p>
        </p:txBody>
      </p:sp>
      <p:pic>
        <p:nvPicPr>
          <p:cNvPr id="3" name="Picture 2">
            <a:extLst>
              <a:ext uri="{FF2B5EF4-FFF2-40B4-BE49-F238E27FC236}">
                <a16:creationId xmlns:a16="http://schemas.microsoft.com/office/drawing/2014/main" id="{032DBF4C-56B4-5901-18FA-6B4979435A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44" t="26303" r="23435" b="12315"/>
          <a:stretch/>
        </p:blipFill>
        <p:spPr bwMode="auto">
          <a:xfrm>
            <a:off x="4890453" y="4397573"/>
            <a:ext cx="2820394" cy="1712347"/>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2496A68-37F6-2A68-6DAC-A2129B03ECA6}"/>
              </a:ext>
            </a:extLst>
          </p:cNvPr>
          <p:cNvSpPr txBox="1"/>
          <p:nvPr/>
        </p:nvSpPr>
        <p:spPr>
          <a:xfrm>
            <a:off x="4803106" y="6092190"/>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Fig </a:t>
            </a:r>
            <a:r>
              <a:rPr lang="en-US" sz="1000" dirty="0">
                <a:latin typeface="+mj-lt"/>
                <a:ea typeface="Times New Roman" panose="02020603050405020304" pitchFamily="18" charset="0"/>
              </a:rPr>
              <a:t>42</a:t>
            </a:r>
            <a:r>
              <a:rPr lang="en-US" sz="1000" dirty="0">
                <a:effectLst/>
                <a:latin typeface="+mj-lt"/>
                <a:ea typeface="Times New Roman" panose="02020603050405020304" pitchFamily="18" charset="0"/>
              </a:rPr>
              <a:t>. Phantom eyes with a decrease in diameter</a:t>
            </a:r>
            <a:endParaRPr lang="en-IN" sz="1000" dirty="0">
              <a:latin typeface="+mj-lt"/>
            </a:endParaRPr>
          </a:p>
        </p:txBody>
      </p:sp>
      <p:sp>
        <p:nvSpPr>
          <p:cNvPr id="5" name="TextBox 4">
            <a:extLst>
              <a:ext uri="{FF2B5EF4-FFF2-40B4-BE49-F238E27FC236}">
                <a16:creationId xmlns:a16="http://schemas.microsoft.com/office/drawing/2014/main" id="{C563BC54-08B7-E134-FDEE-ACD5FC1C1EF8}"/>
              </a:ext>
            </a:extLst>
          </p:cNvPr>
          <p:cNvSpPr txBox="1"/>
          <p:nvPr/>
        </p:nvSpPr>
        <p:spPr>
          <a:xfrm>
            <a:off x="7040880" y="6286500"/>
            <a:ext cx="1851660" cy="307777"/>
          </a:xfrm>
          <a:prstGeom prst="rect">
            <a:avLst/>
          </a:prstGeom>
          <a:noFill/>
        </p:spPr>
        <p:txBody>
          <a:bodyPr wrap="square" rtlCol="0">
            <a:spAutoFit/>
          </a:bodyPr>
          <a:lstStyle/>
          <a:p>
            <a:pPr algn="r"/>
            <a:r>
              <a:rPr lang="en-IN" sz="1400" dirty="0"/>
              <a:t>44</a:t>
            </a:r>
          </a:p>
        </p:txBody>
      </p:sp>
    </p:spTree>
    <p:extLst>
      <p:ext uri="{BB962C8B-B14F-4D97-AF65-F5344CB8AC3E}">
        <p14:creationId xmlns:p14="http://schemas.microsoft.com/office/powerpoint/2010/main" val="190545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8D3B-287D-4356-5359-A6A90343BE34}"/>
              </a:ext>
            </a:extLst>
          </p:cNvPr>
          <p:cNvSpPr>
            <a:spLocks noGrp="1"/>
          </p:cNvSpPr>
          <p:nvPr>
            <p:ph type="title"/>
          </p:nvPr>
        </p:nvSpPr>
        <p:spPr/>
        <p:txBody>
          <a:bodyPr/>
          <a:lstStyle/>
          <a:p>
            <a:r>
              <a:rPr lang="en-IN" dirty="0"/>
              <a:t>Results </a:t>
            </a:r>
          </a:p>
        </p:txBody>
      </p:sp>
      <p:graphicFrame>
        <p:nvGraphicFramePr>
          <p:cNvPr id="4" name="Content Placeholder 3">
            <a:extLst>
              <a:ext uri="{FF2B5EF4-FFF2-40B4-BE49-F238E27FC236}">
                <a16:creationId xmlns:a16="http://schemas.microsoft.com/office/drawing/2014/main" id="{2D52063B-B319-C26D-4698-9CE7D7BCF45E}"/>
              </a:ext>
            </a:extLst>
          </p:cNvPr>
          <p:cNvGraphicFramePr>
            <a:graphicFrameLocks noGrp="1"/>
          </p:cNvGraphicFramePr>
          <p:nvPr>
            <p:ph idx="1"/>
            <p:extLst>
              <p:ext uri="{D42A27DB-BD31-4B8C-83A1-F6EECF244321}">
                <p14:modId xmlns:p14="http://schemas.microsoft.com/office/powerpoint/2010/main" val="781647641"/>
              </p:ext>
            </p:extLst>
          </p:nvPr>
        </p:nvGraphicFramePr>
        <p:xfrm>
          <a:off x="1645595" y="3698610"/>
          <a:ext cx="5215866" cy="1795120"/>
        </p:xfrm>
        <a:graphic>
          <a:graphicData uri="http://schemas.openxmlformats.org/drawingml/2006/table">
            <a:tbl>
              <a:tblPr firstRow="1" firstCol="1" bandRow="1">
                <a:tableStyleId>{5C22544A-7EE6-4342-B048-85BDC9FD1C3A}</a:tableStyleId>
              </a:tblPr>
              <a:tblGrid>
                <a:gridCol w="1688177">
                  <a:extLst>
                    <a:ext uri="{9D8B030D-6E8A-4147-A177-3AD203B41FA5}">
                      <a16:colId xmlns:a16="http://schemas.microsoft.com/office/drawing/2014/main" val="321367670"/>
                    </a:ext>
                  </a:extLst>
                </a:gridCol>
                <a:gridCol w="1763845">
                  <a:extLst>
                    <a:ext uri="{9D8B030D-6E8A-4147-A177-3AD203B41FA5}">
                      <a16:colId xmlns:a16="http://schemas.microsoft.com/office/drawing/2014/main" val="734964188"/>
                    </a:ext>
                  </a:extLst>
                </a:gridCol>
                <a:gridCol w="881922">
                  <a:extLst>
                    <a:ext uri="{9D8B030D-6E8A-4147-A177-3AD203B41FA5}">
                      <a16:colId xmlns:a16="http://schemas.microsoft.com/office/drawing/2014/main" val="3389223825"/>
                    </a:ext>
                  </a:extLst>
                </a:gridCol>
                <a:gridCol w="881922">
                  <a:extLst>
                    <a:ext uri="{9D8B030D-6E8A-4147-A177-3AD203B41FA5}">
                      <a16:colId xmlns:a16="http://schemas.microsoft.com/office/drawing/2014/main" val="1038581158"/>
                    </a:ext>
                  </a:extLst>
                </a:gridCol>
              </a:tblGrid>
              <a:tr h="673170">
                <a:tc>
                  <a:txBody>
                    <a:bodyPr/>
                    <a:lstStyle/>
                    <a:p>
                      <a:pPr algn="ctr"/>
                      <a:r>
                        <a:rPr lang="en-US" sz="1200">
                          <a:effectLst/>
                        </a:rPr>
                        <a:t>Pupil Diameter (mm)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Area (mm</a:t>
                      </a:r>
                      <a:r>
                        <a:rPr lang="en-US" sz="1200" baseline="30000">
                          <a:effectLst/>
                        </a:rPr>
                        <a:t>2</a:t>
                      </a:r>
                      <a:r>
                        <a:rPr lang="en-US" sz="1200">
                          <a:effectLst/>
                        </a:rPr>
                        <a:t>)</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ctr"/>
                      <a:r>
                        <a:rPr lang="en-US" sz="1200">
                          <a:effectLst/>
                        </a:rPr>
                        <a:t>Arbitrary units  </a:t>
                      </a:r>
                      <a:endParaRPr lang="en-IN" sz="1100">
                        <a:effectLst/>
                      </a:endParaRPr>
                    </a:p>
                    <a:p>
                      <a:pPr algn="ctr"/>
                      <a:r>
                        <a:rPr lang="en-US" sz="1200">
                          <a:effectLst/>
                        </a:rPr>
                        <a:t> </a:t>
                      </a:r>
                      <a:endParaRPr lang="en-IN" sz="1100">
                        <a:effectLst/>
                      </a:endParaRPr>
                    </a:p>
                    <a:p>
                      <a:pPr algn="ctr"/>
                      <a:r>
                        <a:rPr lang="en-US" sz="1200">
                          <a:effectLst/>
                        </a:rPr>
                        <a:t> Left          Right    </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2203445054"/>
                  </a:ext>
                </a:extLst>
              </a:tr>
              <a:tr h="224390">
                <a:tc>
                  <a:txBody>
                    <a:bodyPr/>
                    <a:lstStyle/>
                    <a:p>
                      <a:pPr algn="ctr"/>
                      <a:r>
                        <a:rPr lang="en-US" sz="1200">
                          <a:effectLst/>
                        </a:rPr>
                        <a:t>3.5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9.6211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272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385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75191829"/>
                  </a:ext>
                </a:extLst>
              </a:tr>
              <a:tr h="224390">
                <a:tc>
                  <a:txBody>
                    <a:bodyPr/>
                    <a:lstStyle/>
                    <a:p>
                      <a:pPr algn="ctr"/>
                      <a:r>
                        <a:rPr lang="en-US" sz="1200">
                          <a:effectLst/>
                        </a:rPr>
                        <a:t>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19.6350</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887</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726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87644845"/>
                  </a:ext>
                </a:extLst>
              </a:tr>
              <a:tr h="224390">
                <a:tc>
                  <a:txBody>
                    <a:bodyPr/>
                    <a:lstStyle/>
                    <a:p>
                      <a:pPr algn="ctr"/>
                      <a:r>
                        <a:rPr lang="en-US" sz="1200">
                          <a:effectLst/>
                        </a:rPr>
                        <a:t>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282743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1433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1187</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72209399"/>
                  </a:ext>
                </a:extLst>
              </a:tr>
              <a:tr h="224390">
                <a:tc>
                  <a:txBody>
                    <a:bodyPr/>
                    <a:lstStyle/>
                    <a:p>
                      <a:pPr algn="ctr"/>
                      <a:r>
                        <a:rPr lang="en-US" sz="1200">
                          <a:effectLst/>
                        </a:rPr>
                        <a:t>7</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38.4845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1721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1729</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84127973"/>
                  </a:ext>
                </a:extLst>
              </a:tr>
              <a:tr h="224390">
                <a:tc>
                  <a:txBody>
                    <a:bodyPr/>
                    <a:lstStyle/>
                    <a:p>
                      <a:pPr algn="ctr"/>
                      <a:r>
                        <a:rPr lang="en-US" sz="1200">
                          <a:effectLst/>
                        </a:rPr>
                        <a:t>9</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63.6173</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3202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3027</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82932046"/>
                  </a:ext>
                </a:extLst>
              </a:tr>
            </a:tbl>
          </a:graphicData>
        </a:graphic>
      </p:graphicFrame>
      <p:sp>
        <p:nvSpPr>
          <p:cNvPr id="5" name="Rectangle 1">
            <a:extLst>
              <a:ext uri="{FF2B5EF4-FFF2-40B4-BE49-F238E27FC236}">
                <a16:creationId xmlns:a16="http://schemas.microsoft.com/office/drawing/2014/main" id="{7BE8B1CF-C60A-C00E-FED5-71453637BEC8}"/>
              </a:ext>
            </a:extLst>
          </p:cNvPr>
          <p:cNvSpPr>
            <a:spLocks noChangeArrowheads="1"/>
          </p:cNvSpPr>
          <p:nvPr/>
        </p:nvSpPr>
        <p:spPr bwMode="auto">
          <a:xfrm>
            <a:off x="126487" y="5514170"/>
            <a:ext cx="9162921"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3: Pupil Area and Arbitrary Unit of participant 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Content Placeholder 3">
            <a:extLst>
              <a:ext uri="{FF2B5EF4-FFF2-40B4-BE49-F238E27FC236}">
                <a16:creationId xmlns:a16="http://schemas.microsoft.com/office/drawing/2014/main" id="{FD078B09-BAD2-5119-3CB2-8EBFD5BEBBF8}"/>
              </a:ext>
            </a:extLst>
          </p:cNvPr>
          <p:cNvGraphicFramePr>
            <a:graphicFrameLocks/>
          </p:cNvGraphicFramePr>
          <p:nvPr>
            <p:extLst>
              <p:ext uri="{D42A27DB-BD31-4B8C-83A1-F6EECF244321}">
                <p14:modId xmlns:p14="http://schemas.microsoft.com/office/powerpoint/2010/main" val="870629833"/>
              </p:ext>
            </p:extLst>
          </p:nvPr>
        </p:nvGraphicFramePr>
        <p:xfrm>
          <a:off x="1645595" y="1181389"/>
          <a:ext cx="5095875" cy="1645920"/>
        </p:xfrm>
        <a:graphic>
          <a:graphicData uri="http://schemas.openxmlformats.org/drawingml/2006/table">
            <a:tbl>
              <a:tblPr firstRow="1" firstCol="1" bandRow="1">
                <a:tableStyleId>{5C22544A-7EE6-4342-B048-85BDC9FD1C3A}</a:tableStyleId>
              </a:tblPr>
              <a:tblGrid>
                <a:gridCol w="1232535">
                  <a:extLst>
                    <a:ext uri="{9D8B030D-6E8A-4147-A177-3AD203B41FA5}">
                      <a16:colId xmlns:a16="http://schemas.microsoft.com/office/drawing/2014/main" val="3316022647"/>
                    </a:ext>
                  </a:extLst>
                </a:gridCol>
                <a:gridCol w="1287780">
                  <a:extLst>
                    <a:ext uri="{9D8B030D-6E8A-4147-A177-3AD203B41FA5}">
                      <a16:colId xmlns:a16="http://schemas.microsoft.com/office/drawing/2014/main" val="3326651040"/>
                    </a:ext>
                  </a:extLst>
                </a:gridCol>
                <a:gridCol w="643890">
                  <a:extLst>
                    <a:ext uri="{9D8B030D-6E8A-4147-A177-3AD203B41FA5}">
                      <a16:colId xmlns:a16="http://schemas.microsoft.com/office/drawing/2014/main" val="2159294175"/>
                    </a:ext>
                  </a:extLst>
                </a:gridCol>
                <a:gridCol w="643890">
                  <a:extLst>
                    <a:ext uri="{9D8B030D-6E8A-4147-A177-3AD203B41FA5}">
                      <a16:colId xmlns:a16="http://schemas.microsoft.com/office/drawing/2014/main" val="829926774"/>
                    </a:ext>
                  </a:extLst>
                </a:gridCol>
                <a:gridCol w="643890">
                  <a:extLst>
                    <a:ext uri="{9D8B030D-6E8A-4147-A177-3AD203B41FA5}">
                      <a16:colId xmlns:a16="http://schemas.microsoft.com/office/drawing/2014/main" val="1872450573"/>
                    </a:ext>
                  </a:extLst>
                </a:gridCol>
                <a:gridCol w="643890">
                  <a:extLst>
                    <a:ext uri="{9D8B030D-6E8A-4147-A177-3AD203B41FA5}">
                      <a16:colId xmlns:a16="http://schemas.microsoft.com/office/drawing/2014/main" val="1813731383"/>
                    </a:ext>
                  </a:extLst>
                </a:gridCol>
              </a:tblGrid>
              <a:tr h="273050">
                <a:tc>
                  <a:txBody>
                    <a:bodyPr/>
                    <a:lstStyle/>
                    <a:p>
                      <a:pPr algn="ctr"/>
                      <a:r>
                        <a:rPr lang="en-US" sz="1200">
                          <a:effectLst/>
                        </a:rPr>
                        <a:t>Pupil Diameter (mm)</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Area (mm</a:t>
                      </a:r>
                      <a:r>
                        <a:rPr lang="en-US" sz="1200" baseline="30000" dirty="0">
                          <a:effectLst/>
                        </a:rPr>
                        <a:t>2</a:t>
                      </a:r>
                      <a:r>
                        <a:rPr lang="en-US" sz="1200" dirty="0">
                          <a:effectLst/>
                        </a:rPr>
                        <a:t>)</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2">
                  <a:txBody>
                    <a:bodyPr/>
                    <a:lstStyle/>
                    <a:p>
                      <a:pPr algn="ctr"/>
                      <a:r>
                        <a:rPr lang="en-US" sz="1200" dirty="0">
                          <a:effectLst/>
                        </a:rPr>
                        <a:t>Arbitrary units  </a:t>
                      </a:r>
                      <a:endParaRPr lang="en-IN" sz="1100" dirty="0">
                        <a:effectLst/>
                      </a:endParaRPr>
                    </a:p>
                    <a:p>
                      <a:pPr algn="ctr"/>
                      <a:r>
                        <a:rPr lang="en-US" sz="1200" dirty="0">
                          <a:effectLst/>
                        </a:rPr>
                        <a:t> </a:t>
                      </a:r>
                      <a:endParaRPr lang="en-IN" sz="1100" dirty="0">
                        <a:effectLst/>
                      </a:endParaRPr>
                    </a:p>
                    <a:p>
                      <a:pPr algn="ctr"/>
                      <a:r>
                        <a:rPr lang="en-US" sz="1200" dirty="0">
                          <a:effectLst/>
                        </a:rPr>
                        <a:t> Left          Right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algn="ctr"/>
                      <a:r>
                        <a:rPr lang="en-US" sz="1200" dirty="0">
                          <a:effectLst/>
                        </a:rPr>
                        <a:t>Arbitrary units inclined</a:t>
                      </a:r>
                      <a:endParaRPr lang="en-IN" sz="1100" dirty="0">
                        <a:effectLst/>
                      </a:endParaRPr>
                    </a:p>
                    <a:p>
                      <a:pPr algn="ctr"/>
                      <a:r>
                        <a:rPr lang="en-US" sz="1200" dirty="0">
                          <a:effectLst/>
                        </a:rPr>
                        <a:t>   Left          Right    </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509433994"/>
                  </a:ext>
                </a:extLst>
              </a:tr>
              <a:tr h="0">
                <a:tc>
                  <a:txBody>
                    <a:bodyPr/>
                    <a:lstStyle/>
                    <a:p>
                      <a:pPr algn="ctr"/>
                      <a:r>
                        <a:rPr lang="en-US" sz="1200">
                          <a:effectLst/>
                        </a:rPr>
                        <a:t>3.5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9.6211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464</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409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453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456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82029606"/>
                  </a:ext>
                </a:extLst>
              </a:tr>
              <a:tr h="0">
                <a:tc>
                  <a:txBody>
                    <a:bodyPr/>
                    <a:lstStyle/>
                    <a:p>
                      <a:pPr algn="ctr"/>
                      <a:r>
                        <a:rPr lang="en-US" sz="1200">
                          <a:effectLst/>
                        </a:rPr>
                        <a:t>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19.6350</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1014</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975</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1115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1008</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97354835"/>
                  </a:ext>
                </a:extLst>
              </a:tr>
              <a:tr h="0">
                <a:tc>
                  <a:txBody>
                    <a:bodyPr/>
                    <a:lstStyle/>
                    <a:p>
                      <a:pPr algn="ctr"/>
                      <a:r>
                        <a:rPr lang="en-US" sz="1200">
                          <a:effectLst/>
                        </a:rPr>
                        <a:t>6</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282743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1372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1355</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1569</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1435</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6692760"/>
                  </a:ext>
                </a:extLst>
              </a:tr>
              <a:tr h="0">
                <a:tc>
                  <a:txBody>
                    <a:bodyPr/>
                    <a:lstStyle/>
                    <a:p>
                      <a:pPr algn="ctr"/>
                      <a:r>
                        <a:rPr lang="en-US" sz="1200">
                          <a:effectLst/>
                        </a:rPr>
                        <a:t>7</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38.4845</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2172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2174</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2221</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a:effectLst/>
                        </a:rPr>
                        <a:t>1822</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3046542"/>
                  </a:ext>
                </a:extLst>
              </a:tr>
              <a:tr h="86995">
                <a:tc>
                  <a:txBody>
                    <a:bodyPr/>
                    <a:lstStyle/>
                    <a:p>
                      <a:pPr algn="ctr"/>
                      <a:r>
                        <a:rPr lang="en-US" sz="1200">
                          <a:effectLst/>
                        </a:rPr>
                        <a:t>9</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63.6173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3505</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3179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3926</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200" dirty="0">
                          <a:effectLst/>
                        </a:rPr>
                        <a:t>3438</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11471866"/>
                  </a:ext>
                </a:extLst>
              </a:tr>
            </a:tbl>
          </a:graphicData>
        </a:graphic>
      </p:graphicFrame>
      <p:sp>
        <p:nvSpPr>
          <p:cNvPr id="7" name="TextBox 6">
            <a:extLst>
              <a:ext uri="{FF2B5EF4-FFF2-40B4-BE49-F238E27FC236}">
                <a16:creationId xmlns:a16="http://schemas.microsoft.com/office/drawing/2014/main" id="{52E4FB04-8A64-D804-FAE6-F994B7703C94}"/>
              </a:ext>
            </a:extLst>
          </p:cNvPr>
          <p:cNvSpPr txBox="1"/>
          <p:nvPr/>
        </p:nvSpPr>
        <p:spPr>
          <a:xfrm>
            <a:off x="2282537" y="2913170"/>
            <a:ext cx="4578926" cy="246221"/>
          </a:xfrm>
          <a:prstGeom prst="rect">
            <a:avLst/>
          </a:prstGeom>
          <a:noFill/>
        </p:spPr>
        <p:txBody>
          <a:bodyPr wrap="square">
            <a:spAutoFit/>
          </a:bodyPr>
          <a:lstStyle/>
          <a:p>
            <a:r>
              <a:rPr lang="en-US" sz="1000" dirty="0">
                <a:effectLst/>
                <a:latin typeface="+mj-lt"/>
                <a:ea typeface="Times New Roman" panose="02020603050405020304" pitchFamily="18" charset="0"/>
              </a:rPr>
              <a:t>Table 2. Pupil Area and Arbitrary unit normal and Inclined participant 1.</a:t>
            </a:r>
            <a:endParaRPr lang="en-IN" sz="1000" dirty="0">
              <a:latin typeface="+mj-lt"/>
            </a:endParaRPr>
          </a:p>
        </p:txBody>
      </p:sp>
      <p:sp>
        <p:nvSpPr>
          <p:cNvPr id="3" name="TextBox 2">
            <a:extLst>
              <a:ext uri="{FF2B5EF4-FFF2-40B4-BE49-F238E27FC236}">
                <a16:creationId xmlns:a16="http://schemas.microsoft.com/office/drawing/2014/main" id="{481F675B-EE55-FA59-A755-35E95CD5D8D0}"/>
              </a:ext>
            </a:extLst>
          </p:cNvPr>
          <p:cNvSpPr txBox="1"/>
          <p:nvPr/>
        </p:nvSpPr>
        <p:spPr>
          <a:xfrm>
            <a:off x="7040880" y="6286500"/>
            <a:ext cx="1851660" cy="307777"/>
          </a:xfrm>
          <a:prstGeom prst="rect">
            <a:avLst/>
          </a:prstGeom>
          <a:noFill/>
        </p:spPr>
        <p:txBody>
          <a:bodyPr wrap="square" rtlCol="0">
            <a:spAutoFit/>
          </a:bodyPr>
          <a:lstStyle/>
          <a:p>
            <a:pPr algn="r"/>
            <a:r>
              <a:rPr lang="en-IN" sz="1400" dirty="0"/>
              <a:t>45</a:t>
            </a:r>
          </a:p>
        </p:txBody>
      </p:sp>
    </p:spTree>
    <p:extLst>
      <p:ext uri="{BB962C8B-B14F-4D97-AF65-F5344CB8AC3E}">
        <p14:creationId xmlns:p14="http://schemas.microsoft.com/office/powerpoint/2010/main" val="726952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A7E4-6027-6E28-5486-9E735ADC76F6}"/>
              </a:ext>
            </a:extLst>
          </p:cNvPr>
          <p:cNvSpPr>
            <a:spLocks noGrp="1"/>
          </p:cNvSpPr>
          <p:nvPr>
            <p:ph type="title"/>
          </p:nvPr>
        </p:nvSpPr>
        <p:spPr/>
        <p:txBody>
          <a:bodyPr/>
          <a:lstStyle/>
          <a:p>
            <a:r>
              <a:rPr lang="en-IN" dirty="0"/>
              <a:t>Results 1 Subject </a:t>
            </a:r>
          </a:p>
        </p:txBody>
      </p:sp>
      <p:pic>
        <p:nvPicPr>
          <p:cNvPr id="7" name="Content Placeholder 6">
            <a:extLst>
              <a:ext uri="{FF2B5EF4-FFF2-40B4-BE49-F238E27FC236}">
                <a16:creationId xmlns:a16="http://schemas.microsoft.com/office/drawing/2014/main" id="{23002067-89D2-38DC-83EA-BB48C63AF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364378"/>
            <a:ext cx="6175663" cy="4631747"/>
          </a:xfrm>
        </p:spPr>
      </p:pic>
      <p:sp>
        <p:nvSpPr>
          <p:cNvPr id="6" name="TextBox 5">
            <a:extLst>
              <a:ext uri="{FF2B5EF4-FFF2-40B4-BE49-F238E27FC236}">
                <a16:creationId xmlns:a16="http://schemas.microsoft.com/office/drawing/2014/main" id="{AACF2336-3FA0-6001-18C2-96733491EDAA}"/>
              </a:ext>
            </a:extLst>
          </p:cNvPr>
          <p:cNvSpPr txBox="1"/>
          <p:nvPr/>
        </p:nvSpPr>
        <p:spPr>
          <a:xfrm>
            <a:off x="2739737" y="5996125"/>
            <a:ext cx="4578926" cy="246221"/>
          </a:xfrm>
          <a:prstGeom prst="rect">
            <a:avLst/>
          </a:prstGeom>
          <a:noFill/>
        </p:spPr>
        <p:txBody>
          <a:bodyPr wrap="square">
            <a:spAutoFit/>
          </a:bodyPr>
          <a:lstStyle/>
          <a:p>
            <a:r>
              <a:rPr lang="en-US" sz="1000" dirty="0">
                <a:latin typeface="+mj-lt"/>
                <a:ea typeface="Times New Roman" panose="02020603050405020304" pitchFamily="18" charset="0"/>
              </a:rPr>
              <a:t>Fig 43.  </a:t>
            </a:r>
            <a:r>
              <a:rPr lang="en-US" sz="1000" dirty="0">
                <a:effectLst/>
                <a:latin typeface="+mj-lt"/>
                <a:ea typeface="Times New Roman" panose="02020603050405020304" pitchFamily="18" charset="0"/>
              </a:rPr>
              <a:t>Line Plot of Different Pupil Areas vs Arbitrary Units</a:t>
            </a:r>
            <a:endParaRPr lang="en-IN" sz="1000" dirty="0">
              <a:latin typeface="+mj-lt"/>
            </a:endParaRPr>
          </a:p>
        </p:txBody>
      </p:sp>
      <p:sp>
        <p:nvSpPr>
          <p:cNvPr id="3" name="TextBox 2">
            <a:extLst>
              <a:ext uri="{FF2B5EF4-FFF2-40B4-BE49-F238E27FC236}">
                <a16:creationId xmlns:a16="http://schemas.microsoft.com/office/drawing/2014/main" id="{BE0499D8-2FEC-7E49-5F8D-E2D396372873}"/>
              </a:ext>
            </a:extLst>
          </p:cNvPr>
          <p:cNvSpPr txBox="1"/>
          <p:nvPr/>
        </p:nvSpPr>
        <p:spPr>
          <a:xfrm>
            <a:off x="7040880" y="6286500"/>
            <a:ext cx="1851660" cy="307777"/>
          </a:xfrm>
          <a:prstGeom prst="rect">
            <a:avLst/>
          </a:prstGeom>
          <a:noFill/>
        </p:spPr>
        <p:txBody>
          <a:bodyPr wrap="square" rtlCol="0">
            <a:spAutoFit/>
          </a:bodyPr>
          <a:lstStyle/>
          <a:p>
            <a:pPr algn="r"/>
            <a:r>
              <a:rPr lang="en-IN" sz="1400" dirty="0"/>
              <a:t>46</a:t>
            </a:r>
          </a:p>
        </p:txBody>
      </p:sp>
    </p:spTree>
    <p:extLst>
      <p:ext uri="{BB962C8B-B14F-4D97-AF65-F5344CB8AC3E}">
        <p14:creationId xmlns:p14="http://schemas.microsoft.com/office/powerpoint/2010/main" val="1465818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8583-20BE-B21B-3E9D-3048419F483C}"/>
              </a:ext>
            </a:extLst>
          </p:cNvPr>
          <p:cNvSpPr>
            <a:spLocks noGrp="1"/>
          </p:cNvSpPr>
          <p:nvPr>
            <p:ph type="title"/>
          </p:nvPr>
        </p:nvSpPr>
        <p:spPr/>
        <p:txBody>
          <a:bodyPr/>
          <a:lstStyle/>
          <a:p>
            <a:r>
              <a:rPr lang="en-IN" dirty="0"/>
              <a:t>Results </a:t>
            </a:r>
          </a:p>
        </p:txBody>
      </p:sp>
      <p:sp>
        <p:nvSpPr>
          <p:cNvPr id="4" name="Rectangle 1">
            <a:extLst>
              <a:ext uri="{FF2B5EF4-FFF2-40B4-BE49-F238E27FC236}">
                <a16:creationId xmlns:a16="http://schemas.microsoft.com/office/drawing/2014/main" id="{ED471F4C-6E19-1B3B-43DC-37B29D1198EB}"/>
              </a:ext>
            </a:extLst>
          </p:cNvPr>
          <p:cNvSpPr>
            <a:spLocks noGrp="1" noChangeArrowheads="1"/>
          </p:cNvSpPr>
          <p:nvPr>
            <p:ph idx="1"/>
          </p:nvPr>
        </p:nvSpPr>
        <p:spPr bwMode="auto">
          <a:xfrm>
            <a:off x="602672" y="1082203"/>
            <a:ext cx="8160327"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Bef>
                <a:spcPct val="0"/>
              </a:spcBef>
            </a:pPr>
            <a:r>
              <a:rPr kumimoji="0" lang="en-US" altLang="en-US" sz="2300" b="0" i="0" u="none" strike="noStrike" cap="none" normalizeH="0" baseline="0" dirty="0">
                <a:ln>
                  <a:noFill/>
                </a:ln>
                <a:solidFill>
                  <a:schemeClr val="tx1"/>
                </a:solidFill>
                <a:effectLst/>
                <a:latin typeface="+mj-lt"/>
              </a:rPr>
              <a:t>Larger pupil diameters increased arbitrary units, with a </a:t>
            </a:r>
            <a:r>
              <a:rPr kumimoji="0" lang="en-US" altLang="en-US" sz="2300" b="1" i="0" u="none" strike="noStrike" cap="none" normalizeH="0" baseline="0" dirty="0">
                <a:ln>
                  <a:noFill/>
                </a:ln>
                <a:solidFill>
                  <a:schemeClr val="tx1"/>
                </a:solidFill>
                <a:effectLst/>
                <a:latin typeface="+mj-lt"/>
              </a:rPr>
              <a:t>linear relationship</a:t>
            </a:r>
            <a:r>
              <a:rPr kumimoji="0" lang="en-US" altLang="en-US" sz="2300" b="0" i="0" u="none" strike="noStrike" cap="none" normalizeH="0" baseline="0" dirty="0">
                <a:ln>
                  <a:noFill/>
                </a:ln>
                <a:solidFill>
                  <a:schemeClr val="tx1"/>
                </a:solidFill>
                <a:effectLst/>
                <a:latin typeface="+mj-lt"/>
              </a:rPr>
              <a:t>.</a:t>
            </a:r>
            <a:endParaRPr lang="en-US" altLang="en-US" sz="2300" dirty="0">
              <a:latin typeface="+mj-lt"/>
            </a:endParaRPr>
          </a:p>
          <a:p>
            <a:pPr>
              <a:spcBef>
                <a:spcPct val="0"/>
              </a:spcBef>
            </a:pPr>
            <a:r>
              <a:rPr kumimoji="0" lang="en-US" altLang="en-US" sz="2300" b="0" i="0" u="none" strike="noStrike" cap="none" normalizeH="0" baseline="0" dirty="0">
                <a:ln>
                  <a:noFill/>
                </a:ln>
                <a:solidFill>
                  <a:schemeClr val="tx1"/>
                </a:solidFill>
                <a:effectLst/>
                <a:latin typeface="+mj-lt"/>
              </a:rPr>
              <a:t>We can fit this equation into the slope equation</a:t>
            </a:r>
          </a:p>
          <a:p>
            <a:pPr marL="0" indent="0">
              <a:spcBef>
                <a:spcPct val="0"/>
              </a:spcBef>
              <a:buNone/>
            </a:pPr>
            <a:r>
              <a:rPr kumimoji="0" lang="en-US" altLang="en-US" sz="2300" b="0" i="0" u="none" strike="noStrike" cap="none" normalizeH="0" baseline="0" dirty="0">
                <a:ln>
                  <a:noFill/>
                </a:ln>
                <a:solidFill>
                  <a:schemeClr val="tx1"/>
                </a:solidFill>
                <a:effectLst/>
                <a:latin typeface="+mj-lt"/>
              </a:rPr>
              <a:t>                                y</a:t>
            </a:r>
            <a:r>
              <a:rPr lang="en-US" altLang="en-US" sz="2300" dirty="0">
                <a:latin typeface="+mj-lt"/>
              </a:rPr>
              <a:t> =  mx + C</a:t>
            </a:r>
          </a:p>
          <a:p>
            <a:pPr marL="0" indent="0">
              <a:spcBef>
                <a:spcPct val="0"/>
              </a:spcBef>
              <a:buNone/>
            </a:pPr>
            <a:r>
              <a:rPr lang="en-US" altLang="en-US" sz="2300" dirty="0">
                <a:latin typeface="+mj-lt"/>
              </a:rPr>
              <a:t>Where y is the arbitrary unit, x is the area in millimeter square, m is the slope and C is the constant.</a:t>
            </a:r>
          </a:p>
          <a:p>
            <a:pPr marL="0" indent="0">
              <a:spcBef>
                <a:spcPct val="0"/>
              </a:spcBef>
              <a:buNone/>
            </a:pPr>
            <a:endParaRPr lang="en-US" altLang="en-US" sz="2300" dirty="0">
              <a:latin typeface="+mj-lt"/>
            </a:endParaRPr>
          </a:p>
          <a:p>
            <a:pPr marL="0" indent="0">
              <a:spcBef>
                <a:spcPct val="0"/>
              </a:spcBef>
              <a:buNone/>
            </a:pPr>
            <a:r>
              <a:rPr lang="en-US" sz="2300" dirty="0">
                <a:effectLst/>
                <a:latin typeface="+mj-lt"/>
                <a:ea typeface="Times New Roman" panose="02020603050405020304" pitchFamily="18" charset="0"/>
              </a:rPr>
              <a:t>We used </a:t>
            </a:r>
            <a:r>
              <a:rPr lang="en-US" sz="2300" dirty="0" err="1">
                <a:effectLst/>
                <a:latin typeface="+mj-lt"/>
                <a:ea typeface="Times New Roman" panose="02020603050405020304" pitchFamily="18" charset="0"/>
              </a:rPr>
              <a:t>polyfit</a:t>
            </a:r>
            <a:r>
              <a:rPr lang="en-US" sz="2300" dirty="0">
                <a:effectLst/>
                <a:latin typeface="+mj-lt"/>
                <a:ea typeface="Times New Roman" panose="02020603050405020304" pitchFamily="18" charset="0"/>
              </a:rPr>
              <a:t>(</a:t>
            </a:r>
            <a:r>
              <a:rPr lang="en-US" sz="2300" u="sng" dirty="0" err="1">
                <a:solidFill>
                  <a:srgbClr val="0000FF"/>
                </a:solidFill>
                <a:effectLst/>
                <a:latin typeface="+mj-lt"/>
                <a:ea typeface="Times New Roman" panose="02020603050405020304" pitchFamily="18" charset="0"/>
                <a:hlinkClick r:id="rId2"/>
              </a:rPr>
              <a:t>x</a:t>
            </a:r>
            <a:r>
              <a:rPr lang="en-US" sz="2300" dirty="0" err="1">
                <a:effectLst/>
                <a:latin typeface="+mj-lt"/>
                <a:ea typeface="Times New Roman" panose="02020603050405020304" pitchFamily="18" charset="0"/>
              </a:rPr>
              <a:t>,</a:t>
            </a:r>
            <a:r>
              <a:rPr lang="en-US" sz="2300" u="sng" dirty="0" err="1">
                <a:solidFill>
                  <a:srgbClr val="0000FF"/>
                </a:solidFill>
                <a:effectLst/>
                <a:latin typeface="+mj-lt"/>
                <a:ea typeface="Times New Roman" panose="02020603050405020304" pitchFamily="18" charset="0"/>
                <a:hlinkClick r:id="rId3"/>
              </a:rPr>
              <a:t>y</a:t>
            </a:r>
            <a:r>
              <a:rPr lang="en-US" sz="2300" dirty="0" err="1">
                <a:effectLst/>
                <a:latin typeface="+mj-lt"/>
                <a:ea typeface="Times New Roman" panose="02020603050405020304" pitchFamily="18" charset="0"/>
              </a:rPr>
              <a:t>,</a:t>
            </a:r>
            <a:r>
              <a:rPr lang="en-US" sz="2300" u="sng" dirty="0" err="1">
                <a:solidFill>
                  <a:srgbClr val="0000FF"/>
                </a:solidFill>
                <a:effectLst/>
                <a:latin typeface="+mj-lt"/>
                <a:ea typeface="Times New Roman" panose="02020603050405020304" pitchFamily="18" charset="0"/>
                <a:hlinkClick r:id="rId4"/>
              </a:rPr>
              <a:t>n</a:t>
            </a:r>
            <a:r>
              <a:rPr lang="en-US" sz="2300" dirty="0">
                <a:effectLst/>
                <a:latin typeface="+mj-lt"/>
                <a:ea typeface="Times New Roman" panose="02020603050405020304" pitchFamily="18" charset="0"/>
              </a:rPr>
              <a:t>) function which returns the coefficients for a polynomial p(x) of degree n </a:t>
            </a:r>
          </a:p>
          <a:p>
            <a:pPr marL="0" indent="0">
              <a:spcBef>
                <a:spcPct val="0"/>
              </a:spcBef>
              <a:buNone/>
            </a:pPr>
            <a:endParaRPr lang="en-US" sz="2300" dirty="0">
              <a:effectLst/>
              <a:latin typeface="+mj-lt"/>
              <a:ea typeface="Times New Roman" panose="02020603050405020304" pitchFamily="18" charset="0"/>
            </a:endParaRPr>
          </a:p>
          <a:p>
            <a:pPr marL="0" indent="0">
              <a:spcBef>
                <a:spcPct val="0"/>
              </a:spcBef>
              <a:buNone/>
            </a:pPr>
            <a:r>
              <a:rPr lang="en-US" sz="2300" dirty="0">
                <a:effectLst/>
                <a:latin typeface="+mj-lt"/>
                <a:ea typeface="Times New Roman" panose="02020603050405020304" pitchFamily="18" charset="0"/>
              </a:rPr>
              <a:t>For the evaluation, we used </a:t>
            </a:r>
            <a:r>
              <a:rPr lang="en-US" sz="2300" dirty="0" err="1">
                <a:effectLst/>
                <a:latin typeface="+mj-lt"/>
                <a:ea typeface="Times New Roman" panose="02020603050405020304" pitchFamily="18" charset="0"/>
              </a:rPr>
              <a:t>polyval</a:t>
            </a:r>
            <a:r>
              <a:rPr lang="en-US" sz="2300" dirty="0">
                <a:effectLst/>
                <a:latin typeface="+mj-lt"/>
                <a:ea typeface="Times New Roman" panose="02020603050405020304" pitchFamily="18" charset="0"/>
              </a:rPr>
              <a:t>(</a:t>
            </a:r>
            <a:r>
              <a:rPr lang="en-US" sz="2300" u="sng" dirty="0" err="1">
                <a:solidFill>
                  <a:srgbClr val="0000FF"/>
                </a:solidFill>
                <a:effectLst/>
                <a:latin typeface="+mj-lt"/>
                <a:ea typeface="Times New Roman" panose="02020603050405020304" pitchFamily="18" charset="0"/>
                <a:hlinkClick r:id="rId5"/>
              </a:rPr>
              <a:t>p</a:t>
            </a:r>
            <a:r>
              <a:rPr lang="en-US" sz="2300" dirty="0" err="1">
                <a:effectLst/>
                <a:latin typeface="+mj-lt"/>
                <a:ea typeface="Times New Roman" panose="02020603050405020304" pitchFamily="18" charset="0"/>
              </a:rPr>
              <a:t>,</a:t>
            </a:r>
            <a:r>
              <a:rPr lang="en-US" sz="2300" u="sng" dirty="0" err="1">
                <a:solidFill>
                  <a:srgbClr val="0000FF"/>
                </a:solidFill>
                <a:effectLst/>
                <a:latin typeface="+mj-lt"/>
                <a:ea typeface="Times New Roman" panose="02020603050405020304" pitchFamily="18" charset="0"/>
                <a:hlinkClick r:id="rId6"/>
              </a:rPr>
              <a:t>x</a:t>
            </a:r>
            <a:r>
              <a:rPr lang="en-US" sz="2300" dirty="0">
                <a:effectLst/>
                <a:latin typeface="+mj-lt"/>
                <a:ea typeface="Times New Roman" panose="02020603050405020304" pitchFamily="18" charset="0"/>
              </a:rPr>
              <a:t>) also an inbuilt function to evaluate the polynomial p at each point in x.</a:t>
            </a:r>
            <a:endParaRPr lang="en-IN" sz="2300" dirty="0">
              <a:effectLst/>
              <a:latin typeface="+mj-l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mj-lt"/>
            </a:endParaRPr>
          </a:p>
        </p:txBody>
      </p:sp>
      <p:sp>
        <p:nvSpPr>
          <p:cNvPr id="3" name="TextBox 2">
            <a:extLst>
              <a:ext uri="{FF2B5EF4-FFF2-40B4-BE49-F238E27FC236}">
                <a16:creationId xmlns:a16="http://schemas.microsoft.com/office/drawing/2014/main" id="{C334BF10-E407-FAD1-9A03-2A9F91BD4738}"/>
              </a:ext>
            </a:extLst>
          </p:cNvPr>
          <p:cNvSpPr txBox="1"/>
          <p:nvPr/>
        </p:nvSpPr>
        <p:spPr>
          <a:xfrm>
            <a:off x="7040880" y="6286500"/>
            <a:ext cx="1851660" cy="307777"/>
          </a:xfrm>
          <a:prstGeom prst="rect">
            <a:avLst/>
          </a:prstGeom>
          <a:noFill/>
        </p:spPr>
        <p:txBody>
          <a:bodyPr wrap="square" rtlCol="0">
            <a:spAutoFit/>
          </a:bodyPr>
          <a:lstStyle/>
          <a:p>
            <a:pPr algn="r"/>
            <a:r>
              <a:rPr lang="en-IN" sz="1400" dirty="0"/>
              <a:t>47</a:t>
            </a:r>
          </a:p>
        </p:txBody>
      </p:sp>
    </p:spTree>
    <p:extLst>
      <p:ext uri="{BB962C8B-B14F-4D97-AF65-F5344CB8AC3E}">
        <p14:creationId xmlns:p14="http://schemas.microsoft.com/office/powerpoint/2010/main" val="150617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9120-8E54-F18B-5A99-E4744D843B9F}"/>
              </a:ext>
            </a:extLst>
          </p:cNvPr>
          <p:cNvSpPr>
            <a:spLocks noGrp="1"/>
          </p:cNvSpPr>
          <p:nvPr>
            <p:ph type="title"/>
          </p:nvPr>
        </p:nvSpPr>
        <p:spPr/>
        <p:txBody>
          <a:bodyPr/>
          <a:lstStyle/>
          <a:p>
            <a:r>
              <a:rPr lang="en-IN" sz="1800" dirty="0"/>
              <a:t>Basic Principle of Video-based Eye Tracking</a:t>
            </a:r>
            <a:endParaRPr lang="en-IN" dirty="0"/>
          </a:p>
        </p:txBody>
      </p:sp>
      <p:sp>
        <p:nvSpPr>
          <p:cNvPr id="3" name="Content Placeholder 2">
            <a:extLst>
              <a:ext uri="{FF2B5EF4-FFF2-40B4-BE49-F238E27FC236}">
                <a16:creationId xmlns:a16="http://schemas.microsoft.com/office/drawing/2014/main" id="{081A0DCA-9934-D26B-9CF2-FF6310FFAB99}"/>
              </a:ext>
            </a:extLst>
          </p:cNvPr>
          <p:cNvSpPr>
            <a:spLocks noGrp="1"/>
          </p:cNvSpPr>
          <p:nvPr>
            <p:ph idx="1"/>
          </p:nvPr>
        </p:nvSpPr>
        <p:spPr/>
        <p:txBody>
          <a:bodyPr/>
          <a:lstStyle/>
          <a:p>
            <a:r>
              <a:rPr lang="en-IN" sz="2300" dirty="0"/>
              <a:t>High-speed video camera at the eye</a:t>
            </a:r>
          </a:p>
          <a:p>
            <a:r>
              <a:rPr lang="en-IN" sz="2300" dirty="0"/>
              <a:t>Record the live images of the eye</a:t>
            </a:r>
          </a:p>
          <a:p>
            <a:r>
              <a:rPr lang="en-IN" sz="2300" dirty="0"/>
              <a:t>Use image processing techniques to extract the features from these images (Key-landmark)</a:t>
            </a:r>
          </a:p>
          <a:p>
            <a:r>
              <a:rPr lang="en-IN" sz="2300" dirty="0"/>
              <a:t>Dark Pupil and Bright Pupil techniques</a:t>
            </a:r>
          </a:p>
        </p:txBody>
      </p:sp>
      <p:pic>
        <p:nvPicPr>
          <p:cNvPr id="5" name="Picture 4">
            <a:extLst>
              <a:ext uri="{FF2B5EF4-FFF2-40B4-BE49-F238E27FC236}">
                <a16:creationId xmlns:a16="http://schemas.microsoft.com/office/drawing/2014/main" id="{A56807E3-30AF-E02D-C1BE-C6D58947F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183" y="3173151"/>
            <a:ext cx="4667180" cy="3010989"/>
          </a:xfrm>
          <a:prstGeom prst="rect">
            <a:avLst/>
          </a:prstGeom>
        </p:spPr>
      </p:pic>
      <p:sp>
        <p:nvSpPr>
          <p:cNvPr id="4" name="TextBox 3">
            <a:extLst>
              <a:ext uri="{FF2B5EF4-FFF2-40B4-BE49-F238E27FC236}">
                <a16:creationId xmlns:a16="http://schemas.microsoft.com/office/drawing/2014/main" id="{EF8C1DB9-9DF4-6441-5F63-EDABEA8E1712}"/>
              </a:ext>
            </a:extLst>
          </p:cNvPr>
          <p:cNvSpPr txBox="1"/>
          <p:nvPr/>
        </p:nvSpPr>
        <p:spPr>
          <a:xfrm>
            <a:off x="3037977" y="6195026"/>
            <a:ext cx="3414838" cy="523220"/>
          </a:xfrm>
          <a:prstGeom prst="rect">
            <a:avLst/>
          </a:prstGeom>
          <a:noFill/>
        </p:spPr>
        <p:txBody>
          <a:bodyPr wrap="square" rtlCol="0">
            <a:spAutoFit/>
          </a:bodyPr>
          <a:lstStyle/>
          <a:p>
            <a:pPr algn="ctr"/>
            <a:r>
              <a:rPr lang="en-IN" sz="1000" dirty="0"/>
              <a:t>Fig 4. </a:t>
            </a:r>
            <a:r>
              <a:rPr lang="en-US" sz="1000" spc="150" dirty="0">
                <a:effectLst/>
                <a:latin typeface="+mj-lt"/>
                <a:ea typeface="Times New Roman" panose="02020603050405020304" pitchFamily="18" charset="0"/>
              </a:rPr>
              <a:t>Dark pupil(A) and bright pupil(B) with Corneal Reflection(C</a:t>
            </a:r>
            <a:r>
              <a:rPr lang="en-US" sz="1800" spc="150" dirty="0">
                <a:effectLst/>
                <a:latin typeface="+mj-lt"/>
                <a:ea typeface="Times New Roman" panose="02020603050405020304" pitchFamily="18" charset="0"/>
              </a:rPr>
              <a:t>) </a:t>
            </a:r>
            <a:r>
              <a:rPr lang="en-IN" sz="800" dirty="0">
                <a:solidFill>
                  <a:srgbClr val="0070C0"/>
                </a:solidFill>
              </a:rPr>
              <a:t>[8]</a:t>
            </a:r>
            <a:endParaRPr lang="en-IN" sz="1800" dirty="0">
              <a:latin typeface="+mj-lt"/>
            </a:endParaRPr>
          </a:p>
        </p:txBody>
      </p:sp>
      <p:sp>
        <p:nvSpPr>
          <p:cNvPr id="6" name="TextBox 5">
            <a:extLst>
              <a:ext uri="{FF2B5EF4-FFF2-40B4-BE49-F238E27FC236}">
                <a16:creationId xmlns:a16="http://schemas.microsoft.com/office/drawing/2014/main" id="{5E5DBEE4-DB4C-D38D-CED3-FCD2FBEEBEDA}"/>
              </a:ext>
            </a:extLst>
          </p:cNvPr>
          <p:cNvSpPr txBox="1"/>
          <p:nvPr/>
        </p:nvSpPr>
        <p:spPr>
          <a:xfrm>
            <a:off x="7040880" y="6206490"/>
            <a:ext cx="1851660" cy="307777"/>
          </a:xfrm>
          <a:prstGeom prst="rect">
            <a:avLst/>
          </a:prstGeom>
          <a:noFill/>
        </p:spPr>
        <p:txBody>
          <a:bodyPr wrap="square" rtlCol="0">
            <a:spAutoFit/>
          </a:bodyPr>
          <a:lstStyle/>
          <a:p>
            <a:pPr algn="r"/>
            <a:r>
              <a:rPr lang="en-IN" sz="1400" dirty="0"/>
              <a:t>4</a:t>
            </a:r>
          </a:p>
        </p:txBody>
      </p:sp>
    </p:spTree>
    <p:extLst>
      <p:ext uri="{BB962C8B-B14F-4D97-AF65-F5344CB8AC3E}">
        <p14:creationId xmlns:p14="http://schemas.microsoft.com/office/powerpoint/2010/main" val="3470238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F001-1A4E-C676-4D46-0F2D2479BC46}"/>
              </a:ext>
            </a:extLst>
          </p:cNvPr>
          <p:cNvSpPr>
            <a:spLocks noGrp="1"/>
          </p:cNvSpPr>
          <p:nvPr>
            <p:ph type="title"/>
          </p:nvPr>
        </p:nvSpPr>
        <p:spPr/>
        <p:txBody>
          <a:bodyPr/>
          <a:lstStyle/>
          <a:p>
            <a:r>
              <a:rPr lang="en-IN" dirty="0"/>
              <a:t>Results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338206-26E4-FF8F-3E99-C8E2C2CD99DD}"/>
                  </a:ext>
                </a:extLst>
              </p:cNvPr>
              <p:cNvSpPr>
                <a:spLocks noGrp="1"/>
              </p:cNvSpPr>
              <p:nvPr>
                <p:ph idx="1"/>
              </p:nvPr>
            </p:nvSpPr>
            <p:spPr/>
            <p:txBody>
              <a:bodyPr/>
              <a:lstStyle/>
              <a:p>
                <a14:m>
                  <m:oMath xmlns:m="http://schemas.openxmlformats.org/officeDocument/2006/math">
                    <m:r>
                      <m:rPr>
                        <m:sty m:val="p"/>
                      </m:rPr>
                      <a:rPr lang="en-US" sz="1800" smtClean="0">
                        <a:effectLst/>
                        <a:latin typeface="Cambria Math" panose="02040503050406030204" pitchFamily="18" charset="0"/>
                        <a:ea typeface="Times New Roman" panose="02020603050405020304" pitchFamily="18" charset="0"/>
                        <a:cs typeface="Times New Roman" panose="02020603050405020304" pitchFamily="18" charset="0"/>
                      </a:rPr>
                      <m:t>y</m:t>
                    </m:r>
                    <m:r>
                      <a:rPr lang="en-US" sz="1800" smtClean="0">
                        <a:effectLst/>
                        <a:latin typeface="Cambria Math" panose="02040503050406030204" pitchFamily="18" charset="0"/>
                        <a:ea typeface="Times New Roman" panose="02020603050405020304" pitchFamily="18" charset="0"/>
                        <a:cs typeface="Times New Roman" panose="02020603050405020304" pitchFamily="18" charset="0"/>
                      </a:rPr>
                      <m:t> = 64.0448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800">
                        <a:effectLst/>
                        <a:latin typeface="Cambria Math" panose="02040503050406030204" pitchFamily="18" charset="0"/>
                        <a:ea typeface="Times New Roman" panose="02020603050405020304" pitchFamily="18" charset="0"/>
                        <a:cs typeface="Times New Roman" panose="02020603050405020304" pitchFamily="18" charset="0"/>
                      </a:rPr>
                      <m:t>x</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a:effectLst/>
                        <a:latin typeface="Cambria Math" panose="02040503050406030204" pitchFamily="18" charset="0"/>
                        <a:ea typeface="Times New Roman" panose="02020603050405020304" pitchFamily="18" charset="0"/>
                        <a:cs typeface="Times New Roman" panose="02020603050405020304" pitchFamily="18" charset="0"/>
                      </a:rPr>
                      <m:t> 187.6555</m:t>
                    </m:r>
                  </m:oMath>
                </a14:m>
                <a:r>
                  <a:rPr lang="en-US" sz="1800" dirty="0">
                    <a:effectLst/>
                    <a:latin typeface="Times New Roman" panose="02020603050405020304" pitchFamily="18" charset="0"/>
                    <a:ea typeface="Times New Roman" panose="02020603050405020304" pitchFamily="18" charset="0"/>
                  </a:rPr>
                  <a:t> </a:t>
                </a:r>
                <a:endParaRPr lang="en-IN" dirty="0"/>
              </a:p>
            </p:txBody>
          </p:sp>
        </mc:Choice>
        <mc:Fallback xmlns="">
          <p:sp>
            <p:nvSpPr>
              <p:cNvPr id="3" name="Content Placeholder 2">
                <a:extLst>
                  <a:ext uri="{FF2B5EF4-FFF2-40B4-BE49-F238E27FC236}">
                    <a16:creationId xmlns:a16="http://schemas.microsoft.com/office/drawing/2014/main" id="{C0338206-26E4-FF8F-3E99-C8E2C2CD99DD}"/>
                  </a:ext>
                </a:extLst>
              </p:cNvPr>
              <p:cNvSpPr>
                <a:spLocks noGrp="1" noRot="1" noChangeAspect="1" noMove="1" noResize="1" noEditPoints="1" noAdjustHandles="1" noChangeArrowheads="1" noChangeShapeType="1" noTextEdit="1"/>
              </p:cNvSpPr>
              <p:nvPr>
                <p:ph idx="1"/>
              </p:nvPr>
            </p:nvSpPr>
            <p:spPr>
              <a:blipFill>
                <a:blip r:embed="rId2"/>
                <a:stretch>
                  <a:fillRect l="-519" t="-474"/>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A7B38302-B304-0D60-2644-276035BB0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092" y="1648692"/>
            <a:ext cx="5699638" cy="4308764"/>
          </a:xfrm>
          <a:prstGeom prst="rect">
            <a:avLst/>
          </a:prstGeom>
        </p:spPr>
      </p:pic>
      <p:sp>
        <p:nvSpPr>
          <p:cNvPr id="6" name="TextBox 5">
            <a:extLst>
              <a:ext uri="{FF2B5EF4-FFF2-40B4-BE49-F238E27FC236}">
                <a16:creationId xmlns:a16="http://schemas.microsoft.com/office/drawing/2014/main" id="{AD23E2E0-64BC-C197-A2D0-2C2BFB2566A6}"/>
              </a:ext>
            </a:extLst>
          </p:cNvPr>
          <p:cNvSpPr txBox="1"/>
          <p:nvPr/>
        </p:nvSpPr>
        <p:spPr>
          <a:xfrm>
            <a:off x="2411446" y="5933036"/>
            <a:ext cx="4578926" cy="246221"/>
          </a:xfrm>
          <a:prstGeom prst="rect">
            <a:avLst/>
          </a:prstGeom>
          <a:noFill/>
        </p:spPr>
        <p:txBody>
          <a:bodyPr wrap="square">
            <a:spAutoFit/>
          </a:bodyPr>
          <a:lstStyle/>
          <a:p>
            <a:pPr algn="ctr"/>
            <a:r>
              <a:rPr lang="en-US" sz="1000" dirty="0">
                <a:effectLst/>
                <a:latin typeface="+mj-lt"/>
                <a:ea typeface="Times New Roman" panose="02020603050405020304" pitchFamily="18" charset="0"/>
              </a:rPr>
              <a:t>Fig 44.Linear Regression of Pupil Areas vs Arbitrary Units of left eyes.</a:t>
            </a:r>
            <a:endParaRPr lang="en-IN" sz="1000" dirty="0">
              <a:latin typeface="+mj-lt"/>
            </a:endParaRPr>
          </a:p>
        </p:txBody>
      </p:sp>
      <p:sp>
        <p:nvSpPr>
          <p:cNvPr id="5" name="TextBox 4">
            <a:extLst>
              <a:ext uri="{FF2B5EF4-FFF2-40B4-BE49-F238E27FC236}">
                <a16:creationId xmlns:a16="http://schemas.microsoft.com/office/drawing/2014/main" id="{E3B6BE90-848B-3AA0-FA85-81075A058E25}"/>
              </a:ext>
            </a:extLst>
          </p:cNvPr>
          <p:cNvSpPr txBox="1"/>
          <p:nvPr/>
        </p:nvSpPr>
        <p:spPr>
          <a:xfrm>
            <a:off x="7040880" y="6286500"/>
            <a:ext cx="1851660" cy="307777"/>
          </a:xfrm>
          <a:prstGeom prst="rect">
            <a:avLst/>
          </a:prstGeom>
          <a:noFill/>
        </p:spPr>
        <p:txBody>
          <a:bodyPr wrap="square" rtlCol="0">
            <a:spAutoFit/>
          </a:bodyPr>
          <a:lstStyle/>
          <a:p>
            <a:pPr algn="r"/>
            <a:r>
              <a:rPr lang="en-IN" sz="1400" dirty="0"/>
              <a:t>48</a:t>
            </a:r>
          </a:p>
        </p:txBody>
      </p:sp>
    </p:spTree>
    <p:extLst>
      <p:ext uri="{BB962C8B-B14F-4D97-AF65-F5344CB8AC3E}">
        <p14:creationId xmlns:p14="http://schemas.microsoft.com/office/powerpoint/2010/main" val="1069074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688FC-4CF9-DDF2-BFDA-172D0C41E4CF}"/>
              </a:ext>
            </a:extLst>
          </p:cNvPr>
          <p:cNvSpPr>
            <a:spLocks noGrp="1"/>
          </p:cNvSpPr>
          <p:nvPr>
            <p:ph type="title"/>
          </p:nvPr>
        </p:nvSpPr>
        <p:spPr/>
        <p:txBody>
          <a:bodyPr/>
          <a:lstStyle/>
          <a:p>
            <a:r>
              <a:rPr lang="en-IN" dirty="0"/>
              <a:t>Results </a:t>
            </a:r>
          </a:p>
        </p:txBody>
      </p:sp>
      <p:sp>
        <p:nvSpPr>
          <p:cNvPr id="6" name="TextBox 5">
            <a:extLst>
              <a:ext uri="{FF2B5EF4-FFF2-40B4-BE49-F238E27FC236}">
                <a16:creationId xmlns:a16="http://schemas.microsoft.com/office/drawing/2014/main" id="{66AF7FEB-DA01-7F01-ABCC-5F5044637C78}"/>
              </a:ext>
            </a:extLst>
          </p:cNvPr>
          <p:cNvSpPr txBox="1"/>
          <p:nvPr/>
        </p:nvSpPr>
        <p:spPr>
          <a:xfrm>
            <a:off x="490250" y="957347"/>
            <a:ext cx="4578926" cy="400110"/>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y = 49.9629x + -183.8841 </a:t>
            </a:r>
            <a:endParaRPr lang="en-IN" dirty="0"/>
          </a:p>
        </p:txBody>
      </p:sp>
      <p:sp>
        <p:nvSpPr>
          <p:cNvPr id="8" name="TextBox 7">
            <a:extLst>
              <a:ext uri="{FF2B5EF4-FFF2-40B4-BE49-F238E27FC236}">
                <a16:creationId xmlns:a16="http://schemas.microsoft.com/office/drawing/2014/main" id="{5232BA05-7EB4-8495-EE31-AB53B949284F}"/>
              </a:ext>
            </a:extLst>
          </p:cNvPr>
          <p:cNvSpPr txBox="1"/>
          <p:nvPr/>
        </p:nvSpPr>
        <p:spPr>
          <a:xfrm>
            <a:off x="2428009" y="6308725"/>
            <a:ext cx="4578926" cy="246221"/>
          </a:xfrm>
          <a:prstGeom prst="rect">
            <a:avLst/>
          </a:prstGeom>
          <a:noFill/>
        </p:spPr>
        <p:txBody>
          <a:bodyPr wrap="square">
            <a:spAutoFit/>
          </a:bodyPr>
          <a:lstStyle/>
          <a:p>
            <a:pPr algn="ctr"/>
            <a:r>
              <a:rPr lang="en-US" sz="1000" dirty="0">
                <a:effectLst/>
                <a:latin typeface="+mj-lt"/>
                <a:ea typeface="Times New Roman" panose="02020603050405020304" pitchFamily="18" charset="0"/>
              </a:rPr>
              <a:t>Fig 4</a:t>
            </a:r>
            <a:r>
              <a:rPr lang="en-US" sz="1000" dirty="0">
                <a:latin typeface="+mj-lt"/>
                <a:ea typeface="Times New Roman" panose="02020603050405020304" pitchFamily="18" charset="0"/>
              </a:rPr>
              <a:t>5</a:t>
            </a:r>
            <a:r>
              <a:rPr lang="en-US" sz="1000" dirty="0">
                <a:effectLst/>
                <a:latin typeface="+mj-lt"/>
                <a:ea typeface="Times New Roman" panose="02020603050405020304" pitchFamily="18" charset="0"/>
              </a:rPr>
              <a:t>. Linear Regression of Pupil Areas vs Arbitrary Units</a:t>
            </a:r>
            <a:r>
              <a:rPr lang="en-IN" sz="1000" dirty="0">
                <a:latin typeface="+mj-lt"/>
                <a:ea typeface="Times New Roman" panose="02020603050405020304" pitchFamily="18" charset="0"/>
              </a:rPr>
              <a:t> </a:t>
            </a:r>
            <a:r>
              <a:rPr lang="en-US" sz="1000" dirty="0">
                <a:effectLst/>
                <a:latin typeface="+mj-lt"/>
                <a:ea typeface="Times New Roman" panose="02020603050405020304" pitchFamily="18" charset="0"/>
              </a:rPr>
              <a:t>of right eyes</a:t>
            </a:r>
            <a:endParaRPr lang="en-IN" sz="1000" dirty="0">
              <a:latin typeface="+mj-lt"/>
            </a:endParaRPr>
          </a:p>
        </p:txBody>
      </p:sp>
      <p:pic>
        <p:nvPicPr>
          <p:cNvPr id="7" name="Content Placeholder 6">
            <a:extLst>
              <a:ext uri="{FF2B5EF4-FFF2-40B4-BE49-F238E27FC236}">
                <a16:creationId xmlns:a16="http://schemas.microsoft.com/office/drawing/2014/main" id="{8F5D8D96-6867-86EA-1EB1-347C2BBFD7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320" y="1467081"/>
            <a:ext cx="6309360" cy="4732020"/>
          </a:xfrm>
        </p:spPr>
      </p:pic>
      <p:sp>
        <p:nvSpPr>
          <p:cNvPr id="3" name="TextBox 2">
            <a:extLst>
              <a:ext uri="{FF2B5EF4-FFF2-40B4-BE49-F238E27FC236}">
                <a16:creationId xmlns:a16="http://schemas.microsoft.com/office/drawing/2014/main" id="{276F00C8-084C-512C-25BF-4E74FD015B3A}"/>
              </a:ext>
            </a:extLst>
          </p:cNvPr>
          <p:cNvSpPr txBox="1"/>
          <p:nvPr/>
        </p:nvSpPr>
        <p:spPr>
          <a:xfrm>
            <a:off x="7040880" y="6286500"/>
            <a:ext cx="1851660" cy="307777"/>
          </a:xfrm>
          <a:prstGeom prst="rect">
            <a:avLst/>
          </a:prstGeom>
          <a:noFill/>
        </p:spPr>
        <p:txBody>
          <a:bodyPr wrap="square" rtlCol="0">
            <a:spAutoFit/>
          </a:bodyPr>
          <a:lstStyle/>
          <a:p>
            <a:pPr algn="r"/>
            <a:r>
              <a:rPr lang="en-IN" sz="1400" dirty="0"/>
              <a:t>49</a:t>
            </a:r>
          </a:p>
        </p:txBody>
      </p:sp>
    </p:spTree>
    <p:extLst>
      <p:ext uri="{BB962C8B-B14F-4D97-AF65-F5344CB8AC3E}">
        <p14:creationId xmlns:p14="http://schemas.microsoft.com/office/powerpoint/2010/main" val="816587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CB74-286C-771E-8E90-BE4DA90AD76C}"/>
              </a:ext>
            </a:extLst>
          </p:cNvPr>
          <p:cNvSpPr>
            <a:spLocks noGrp="1"/>
          </p:cNvSpPr>
          <p:nvPr>
            <p:ph type="title"/>
          </p:nvPr>
        </p:nvSpPr>
        <p:spPr/>
        <p:txBody>
          <a:bodyPr/>
          <a:lstStyle/>
          <a:p>
            <a:r>
              <a:rPr lang="en-IN" dirty="0"/>
              <a:t>Results </a:t>
            </a:r>
          </a:p>
        </p:txBody>
      </p:sp>
      <p:sp>
        <p:nvSpPr>
          <p:cNvPr id="3" name="Content Placeholder 2">
            <a:extLst>
              <a:ext uri="{FF2B5EF4-FFF2-40B4-BE49-F238E27FC236}">
                <a16:creationId xmlns:a16="http://schemas.microsoft.com/office/drawing/2014/main" id="{7A18102F-CBA2-0872-1665-0344BB74C2E9}"/>
              </a:ext>
            </a:extLst>
          </p:cNvPr>
          <p:cNvSpPr>
            <a:spLocks noGrp="1"/>
          </p:cNvSpPr>
          <p:nvPr>
            <p:ph idx="1"/>
          </p:nvPr>
        </p:nvSpPr>
        <p:spPr/>
        <p:txBody>
          <a:bodyPr/>
          <a:lstStyle/>
          <a:p>
            <a:pPr algn="just"/>
            <a:r>
              <a:rPr lang="en-IN" sz="2300" dirty="0">
                <a:effectLst/>
                <a:latin typeface="+mj-lt"/>
                <a:ea typeface="Times New Roman" panose="02020603050405020304" pitchFamily="18" charset="0"/>
              </a:rPr>
              <a:t>For example, if the Arbitrary unit is </a:t>
            </a:r>
            <a:r>
              <a:rPr lang="en-IN" sz="2300" dirty="0">
                <a:latin typeface="+mj-lt"/>
                <a:ea typeface="Times New Roman" panose="02020603050405020304" pitchFamily="18" charset="0"/>
              </a:rPr>
              <a:t>2000</a:t>
            </a:r>
            <a:r>
              <a:rPr lang="en-IN" sz="2300" dirty="0">
                <a:effectLst/>
                <a:latin typeface="+mj-lt"/>
                <a:ea typeface="Times New Roman" panose="02020603050405020304" pitchFamily="18" charset="0"/>
              </a:rPr>
              <a:t>, the predicted arbitrary unit would be: </a:t>
            </a:r>
          </a:p>
          <a:p>
            <a:pPr marL="914400" algn="just"/>
            <a:r>
              <a:rPr lang="en-IN" sz="2300" dirty="0">
                <a:latin typeface="+mj-lt"/>
                <a:ea typeface="Times New Roman" panose="02020603050405020304" pitchFamily="18" charset="0"/>
              </a:rPr>
              <a:t>2000</a:t>
            </a:r>
            <a:r>
              <a:rPr lang="en-IN" sz="2300" dirty="0">
                <a:effectLst/>
                <a:latin typeface="+mj-lt"/>
                <a:ea typeface="Times New Roman" panose="02020603050405020304" pitchFamily="18" charset="0"/>
              </a:rPr>
              <a:t> = </a:t>
            </a:r>
            <a:r>
              <a:rPr lang="en-US" sz="2400" dirty="0">
                <a:effectLst/>
                <a:latin typeface="Times New Roman" panose="02020603050405020304" pitchFamily="18" charset="0"/>
                <a:ea typeface="Times New Roman" panose="02020603050405020304" pitchFamily="18" charset="0"/>
              </a:rPr>
              <a:t>49.9629*x + -183.8841 </a:t>
            </a:r>
            <a:endParaRPr lang="en-IN" sz="2300" dirty="0">
              <a:effectLst/>
              <a:latin typeface="+mj-lt"/>
              <a:ea typeface="Times New Roman" panose="02020603050405020304" pitchFamily="18" charset="0"/>
            </a:endParaRPr>
          </a:p>
          <a:p>
            <a:pPr marL="914400" algn="just"/>
            <a:r>
              <a:rPr lang="en-IN" sz="2300" dirty="0">
                <a:latin typeface="+mj-lt"/>
                <a:ea typeface="Times New Roman" panose="02020603050405020304" pitchFamily="18" charset="0"/>
              </a:rPr>
              <a:t>x</a:t>
            </a:r>
            <a:r>
              <a:rPr lang="en-IN" sz="2300" dirty="0">
                <a:effectLst/>
                <a:latin typeface="+mj-lt"/>
                <a:ea typeface="Times New Roman" panose="02020603050405020304" pitchFamily="18" charset="0"/>
              </a:rPr>
              <a:t> ≈ </a:t>
            </a:r>
            <a:r>
              <a:rPr lang="en-IN" sz="2300" dirty="0">
                <a:latin typeface="+mj-lt"/>
                <a:ea typeface="Times New Roman" panose="02020603050405020304" pitchFamily="18" charset="0"/>
              </a:rPr>
              <a:t>43.71</a:t>
            </a:r>
            <a:r>
              <a:rPr lang="en-IN" sz="2300" dirty="0">
                <a:effectLst/>
                <a:latin typeface="+mj-lt"/>
                <a:ea typeface="Times New Roman" panose="02020603050405020304" pitchFamily="18" charset="0"/>
              </a:rPr>
              <a:t> mm²</a:t>
            </a:r>
            <a:r>
              <a:rPr lang="en-IN" sz="2300" dirty="0">
                <a:latin typeface="+mj-lt"/>
                <a:ea typeface="Times New Roman" panose="02020603050405020304" pitchFamily="18" charset="0"/>
              </a:rPr>
              <a:t> </a:t>
            </a:r>
          </a:p>
          <a:p>
            <a:pPr marL="571500" indent="0" algn="just">
              <a:buNone/>
            </a:pPr>
            <a:endParaRPr lang="en-IN" sz="2300" dirty="0">
              <a:effectLst/>
              <a:latin typeface="+mj-lt"/>
              <a:ea typeface="Times New Roman" panose="02020603050405020304" pitchFamily="18" charset="0"/>
            </a:endParaRPr>
          </a:p>
          <a:p>
            <a:pPr marL="914400" algn="just"/>
            <a:endParaRPr lang="en-IN" sz="2300" dirty="0">
              <a:latin typeface="+mj-lt"/>
              <a:ea typeface="Times New Roman" panose="02020603050405020304" pitchFamily="18" charset="0"/>
            </a:endParaRPr>
          </a:p>
          <a:p>
            <a:pPr marL="571500" indent="0" algn="just">
              <a:buNone/>
            </a:pPr>
            <a:endParaRPr lang="en-IN" sz="2300" dirty="0">
              <a:effectLst/>
              <a:latin typeface="+mj-lt"/>
              <a:ea typeface="Times New Roman" panose="02020603050405020304" pitchFamily="18" charset="0"/>
            </a:endParaRPr>
          </a:p>
          <a:p>
            <a:endParaRPr lang="en-IN" sz="2300" dirty="0">
              <a:latin typeface="+mj-lt"/>
            </a:endParaRPr>
          </a:p>
        </p:txBody>
      </p:sp>
      <p:sp>
        <p:nvSpPr>
          <p:cNvPr id="4" name="TextBox 3">
            <a:extLst>
              <a:ext uri="{FF2B5EF4-FFF2-40B4-BE49-F238E27FC236}">
                <a16:creationId xmlns:a16="http://schemas.microsoft.com/office/drawing/2014/main" id="{46F52237-A280-5CD4-9711-0720DC9247CF}"/>
              </a:ext>
            </a:extLst>
          </p:cNvPr>
          <p:cNvSpPr txBox="1"/>
          <p:nvPr/>
        </p:nvSpPr>
        <p:spPr>
          <a:xfrm>
            <a:off x="7040880" y="6286500"/>
            <a:ext cx="1851660" cy="307777"/>
          </a:xfrm>
          <a:prstGeom prst="rect">
            <a:avLst/>
          </a:prstGeom>
          <a:noFill/>
        </p:spPr>
        <p:txBody>
          <a:bodyPr wrap="square" rtlCol="0">
            <a:spAutoFit/>
          </a:bodyPr>
          <a:lstStyle/>
          <a:p>
            <a:pPr algn="r"/>
            <a:r>
              <a:rPr lang="en-IN" sz="1400" dirty="0"/>
              <a:t>50</a:t>
            </a:r>
          </a:p>
        </p:txBody>
      </p:sp>
    </p:spTree>
    <p:extLst>
      <p:ext uri="{BB962C8B-B14F-4D97-AF65-F5344CB8AC3E}">
        <p14:creationId xmlns:p14="http://schemas.microsoft.com/office/powerpoint/2010/main" val="863825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BE273-BE4E-9FEC-1F52-7E4E0415EC4E}"/>
              </a:ext>
            </a:extLst>
          </p:cNvPr>
          <p:cNvSpPr>
            <a:spLocks noGrp="1"/>
          </p:cNvSpPr>
          <p:nvPr>
            <p:ph type="title"/>
          </p:nvPr>
        </p:nvSpPr>
        <p:spPr/>
        <p:txBody>
          <a:bodyPr/>
          <a:lstStyle/>
          <a:p>
            <a:r>
              <a:rPr lang="en-IN" dirty="0"/>
              <a:t>Discussion</a:t>
            </a:r>
          </a:p>
        </p:txBody>
      </p:sp>
      <p:sp>
        <p:nvSpPr>
          <p:cNvPr id="3" name="Content Placeholder 2">
            <a:extLst>
              <a:ext uri="{FF2B5EF4-FFF2-40B4-BE49-F238E27FC236}">
                <a16:creationId xmlns:a16="http://schemas.microsoft.com/office/drawing/2014/main" id="{9D08080A-485A-9D9B-7910-8FAB07612CE3}"/>
              </a:ext>
            </a:extLst>
          </p:cNvPr>
          <p:cNvSpPr>
            <a:spLocks noGrp="1"/>
          </p:cNvSpPr>
          <p:nvPr>
            <p:ph idx="1"/>
          </p:nvPr>
        </p:nvSpPr>
        <p:spPr/>
        <p:txBody>
          <a:bodyPr/>
          <a:lstStyle/>
          <a:p>
            <a:r>
              <a:rPr lang="en-IN" sz="2300" dirty="0"/>
              <a:t>Linear relationship established between pupil area and arbitrary units. Eye movement influences data accuracy.</a:t>
            </a:r>
          </a:p>
          <a:p>
            <a:r>
              <a:rPr lang="en-IN" sz="2300" dirty="0"/>
              <a:t>Regression models validate the linear relationship, providing accurate predictions for varying pupil sizes.</a:t>
            </a:r>
          </a:p>
          <a:p>
            <a:r>
              <a:rPr lang="en-US" sz="2300" dirty="0"/>
              <a:t>Reliable calibration is crucial for collecting accurate eye-tracking data.</a:t>
            </a:r>
          </a:p>
          <a:p>
            <a:r>
              <a:rPr lang="en-US" sz="2300" dirty="0"/>
              <a:t>Minor head movements can affect data, but the developed regression model compensates</a:t>
            </a:r>
          </a:p>
          <a:p>
            <a:r>
              <a:rPr lang="en-US" sz="2300" dirty="0"/>
              <a:t>Variability due to differences in participant physiology and equipment placement.</a:t>
            </a:r>
            <a:endParaRPr lang="en-IN" sz="2300" dirty="0"/>
          </a:p>
          <a:p>
            <a:endParaRPr lang="en-IN" sz="2300" dirty="0"/>
          </a:p>
        </p:txBody>
      </p:sp>
      <p:sp>
        <p:nvSpPr>
          <p:cNvPr id="4" name="TextBox 3">
            <a:extLst>
              <a:ext uri="{FF2B5EF4-FFF2-40B4-BE49-F238E27FC236}">
                <a16:creationId xmlns:a16="http://schemas.microsoft.com/office/drawing/2014/main" id="{E6CE4C9B-DF95-EC89-949B-04AAA9C679B7}"/>
              </a:ext>
            </a:extLst>
          </p:cNvPr>
          <p:cNvSpPr txBox="1"/>
          <p:nvPr/>
        </p:nvSpPr>
        <p:spPr>
          <a:xfrm>
            <a:off x="7040880" y="6286500"/>
            <a:ext cx="1851660" cy="307777"/>
          </a:xfrm>
          <a:prstGeom prst="rect">
            <a:avLst/>
          </a:prstGeom>
          <a:noFill/>
        </p:spPr>
        <p:txBody>
          <a:bodyPr wrap="square" rtlCol="0">
            <a:spAutoFit/>
          </a:bodyPr>
          <a:lstStyle/>
          <a:p>
            <a:pPr algn="r"/>
            <a:r>
              <a:rPr lang="en-IN" sz="1400" dirty="0"/>
              <a:t>51</a:t>
            </a:r>
          </a:p>
        </p:txBody>
      </p:sp>
    </p:spTree>
    <p:extLst>
      <p:ext uri="{BB962C8B-B14F-4D97-AF65-F5344CB8AC3E}">
        <p14:creationId xmlns:p14="http://schemas.microsoft.com/office/powerpoint/2010/main" val="4232321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0C20-89C3-291C-F167-F0C6CCE795A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2F10A34-BB9E-639E-2801-A35C1A24A2F1}"/>
              </a:ext>
            </a:extLst>
          </p:cNvPr>
          <p:cNvSpPr>
            <a:spLocks noGrp="1"/>
          </p:cNvSpPr>
          <p:nvPr>
            <p:ph idx="1"/>
          </p:nvPr>
        </p:nvSpPr>
        <p:spPr/>
        <p:txBody>
          <a:bodyPr/>
          <a:lstStyle/>
          <a:p>
            <a:pPr marL="0" indent="0">
              <a:buNone/>
            </a:pPr>
            <a:r>
              <a:rPr lang="en-US" sz="2300" b="1" dirty="0"/>
              <a:t>Conclusion</a:t>
            </a:r>
          </a:p>
          <a:p>
            <a:r>
              <a:rPr lang="en-US" sz="2300" dirty="0"/>
              <a:t>Efficient calibration and validation improve data reliability</a:t>
            </a:r>
          </a:p>
          <a:p>
            <a:r>
              <a:rPr lang="en-IN" sz="2300" dirty="0"/>
              <a:t>Linear models provide accurate estimations of gaze positions.</a:t>
            </a:r>
          </a:p>
          <a:p>
            <a:r>
              <a:rPr lang="en-IN" sz="2300" dirty="0"/>
              <a:t>Recommended procedure:</a:t>
            </a:r>
          </a:p>
          <a:p>
            <a:r>
              <a:rPr lang="en-IN" sz="2300" dirty="0"/>
              <a:t>Relative area is more reliable than</a:t>
            </a:r>
          </a:p>
          <a:p>
            <a:pPr marL="0" indent="0">
              <a:buNone/>
            </a:pPr>
            <a:r>
              <a:rPr lang="en-IN" sz="2300" dirty="0"/>
              <a:t> area measures.</a:t>
            </a:r>
          </a:p>
          <a:p>
            <a:pPr marL="0" indent="0">
              <a:buNone/>
            </a:pPr>
            <a:endParaRPr lang="en-IN" sz="2300" dirty="0"/>
          </a:p>
          <a:p>
            <a:pPr marL="0" indent="0">
              <a:buNone/>
            </a:pPr>
            <a:endParaRPr lang="en-IN" sz="2300" dirty="0"/>
          </a:p>
          <a:p>
            <a:pPr marL="0" indent="0">
              <a:buNone/>
            </a:pPr>
            <a:r>
              <a:rPr lang="en-IN" sz="2300" b="1" dirty="0"/>
              <a:t>Future considerations</a:t>
            </a:r>
            <a:endParaRPr lang="en-US" sz="2300" b="1" dirty="0"/>
          </a:p>
          <a:p>
            <a:r>
              <a:rPr lang="en-US" sz="2300" dirty="0"/>
              <a:t>Automating calibration settings to reduce human error.</a:t>
            </a:r>
          </a:p>
          <a:p>
            <a:r>
              <a:rPr lang="en-US" sz="2300" dirty="0"/>
              <a:t>Integrating the </a:t>
            </a:r>
            <a:r>
              <a:rPr lang="en-US" sz="2300" dirty="0" err="1"/>
              <a:t>EyeLink</a:t>
            </a:r>
            <a:r>
              <a:rPr lang="en-US" sz="2300" dirty="0"/>
              <a:t> system with advanced cognitive research tools</a:t>
            </a:r>
            <a:endParaRPr lang="en-IN" sz="2300" dirty="0"/>
          </a:p>
        </p:txBody>
      </p:sp>
      <p:pic>
        <p:nvPicPr>
          <p:cNvPr id="4" name="Picture 3">
            <a:extLst>
              <a:ext uri="{FF2B5EF4-FFF2-40B4-BE49-F238E27FC236}">
                <a16:creationId xmlns:a16="http://schemas.microsoft.com/office/drawing/2014/main" id="{E960306D-0C72-A66B-00D5-761D5449B2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3483" y="2460171"/>
            <a:ext cx="2164716" cy="1687285"/>
          </a:xfrm>
          <a:prstGeom prst="rect">
            <a:avLst/>
          </a:prstGeom>
        </p:spPr>
      </p:pic>
      <p:sp>
        <p:nvSpPr>
          <p:cNvPr id="5" name="Oval 4">
            <a:extLst>
              <a:ext uri="{FF2B5EF4-FFF2-40B4-BE49-F238E27FC236}">
                <a16:creationId xmlns:a16="http://schemas.microsoft.com/office/drawing/2014/main" id="{EABB459C-CCDE-CB71-D747-B455AF43934A}"/>
              </a:ext>
            </a:extLst>
          </p:cNvPr>
          <p:cNvSpPr/>
          <p:nvPr/>
        </p:nvSpPr>
        <p:spPr bwMode="auto">
          <a:xfrm>
            <a:off x="7424057" y="2612571"/>
            <a:ext cx="283029" cy="1850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anose="020B0604020202020204" pitchFamily="34" charset="0"/>
            </a:endParaRPr>
          </a:p>
        </p:txBody>
      </p:sp>
      <p:sp>
        <p:nvSpPr>
          <p:cNvPr id="6" name="Oval 5">
            <a:extLst>
              <a:ext uri="{FF2B5EF4-FFF2-40B4-BE49-F238E27FC236}">
                <a16:creationId xmlns:a16="http://schemas.microsoft.com/office/drawing/2014/main" id="{F7037CB7-221E-84CE-86B0-F95C08234D70}"/>
              </a:ext>
            </a:extLst>
          </p:cNvPr>
          <p:cNvSpPr/>
          <p:nvPr/>
        </p:nvSpPr>
        <p:spPr bwMode="auto">
          <a:xfrm>
            <a:off x="6074229" y="3736975"/>
            <a:ext cx="283029" cy="185058"/>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20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317CD11-9DE4-9927-95F5-B589942689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5623" y="3621354"/>
            <a:ext cx="1515489" cy="1269918"/>
          </a:xfrm>
          <a:prstGeom prst="rect">
            <a:avLst/>
          </a:prstGeom>
        </p:spPr>
      </p:pic>
      <p:sp>
        <p:nvSpPr>
          <p:cNvPr id="8" name="TextBox 7">
            <a:extLst>
              <a:ext uri="{FF2B5EF4-FFF2-40B4-BE49-F238E27FC236}">
                <a16:creationId xmlns:a16="http://schemas.microsoft.com/office/drawing/2014/main" id="{04FE34C1-4CAA-23E6-3088-43E3D3AC748B}"/>
              </a:ext>
            </a:extLst>
          </p:cNvPr>
          <p:cNvSpPr txBox="1"/>
          <p:nvPr/>
        </p:nvSpPr>
        <p:spPr>
          <a:xfrm>
            <a:off x="4572000" y="4147456"/>
            <a:ext cx="4578926" cy="246221"/>
          </a:xfrm>
          <a:prstGeom prst="rect">
            <a:avLst/>
          </a:prstGeom>
          <a:noFill/>
        </p:spPr>
        <p:txBody>
          <a:bodyPr wrap="square">
            <a:spAutoFit/>
          </a:bodyPr>
          <a:lstStyle/>
          <a:p>
            <a:pPr algn="ctr"/>
            <a:r>
              <a:rPr lang="en-US" sz="1000" dirty="0">
                <a:effectLst/>
                <a:latin typeface="+mj-lt"/>
                <a:ea typeface="Times New Roman" panose="02020603050405020304" pitchFamily="18" charset="0"/>
              </a:rPr>
              <a:t>Fig 46. Recommended procedure. </a:t>
            </a:r>
            <a:endParaRPr lang="en-IN" sz="1000" dirty="0">
              <a:latin typeface="+mj-lt"/>
            </a:endParaRPr>
          </a:p>
        </p:txBody>
      </p:sp>
      <p:sp>
        <p:nvSpPr>
          <p:cNvPr id="9" name="TextBox 8">
            <a:extLst>
              <a:ext uri="{FF2B5EF4-FFF2-40B4-BE49-F238E27FC236}">
                <a16:creationId xmlns:a16="http://schemas.microsoft.com/office/drawing/2014/main" id="{15E79BD1-1818-77E3-A778-0D2F279247C3}"/>
              </a:ext>
            </a:extLst>
          </p:cNvPr>
          <p:cNvSpPr txBox="1"/>
          <p:nvPr/>
        </p:nvSpPr>
        <p:spPr>
          <a:xfrm>
            <a:off x="7040880" y="6286500"/>
            <a:ext cx="1851660" cy="307777"/>
          </a:xfrm>
          <a:prstGeom prst="rect">
            <a:avLst/>
          </a:prstGeom>
          <a:noFill/>
        </p:spPr>
        <p:txBody>
          <a:bodyPr wrap="square" rtlCol="0">
            <a:spAutoFit/>
          </a:bodyPr>
          <a:lstStyle/>
          <a:p>
            <a:pPr algn="r"/>
            <a:r>
              <a:rPr lang="en-IN" sz="1400" dirty="0"/>
              <a:t>52</a:t>
            </a:r>
          </a:p>
        </p:txBody>
      </p:sp>
    </p:spTree>
    <p:extLst>
      <p:ext uri="{BB962C8B-B14F-4D97-AF65-F5344CB8AC3E}">
        <p14:creationId xmlns:p14="http://schemas.microsoft.com/office/powerpoint/2010/main" val="3847767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D1AD-9EE0-F2A6-2B31-C84C6B73E59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44D388FF-89DD-B93E-FE4F-AC1779D2C1E7}"/>
              </a:ext>
            </a:extLst>
          </p:cNvPr>
          <p:cNvSpPr>
            <a:spLocks noGrp="1"/>
          </p:cNvSpPr>
          <p:nvPr>
            <p:ph idx="1"/>
          </p:nvPr>
        </p:nvSpPr>
        <p:spPr/>
        <p:txBody>
          <a:bodyPr/>
          <a:lstStyle/>
          <a:p>
            <a:pPr>
              <a:buFont typeface="+mj-lt"/>
              <a:buAutoNum type="arabicPeriod"/>
            </a:pPr>
            <a:r>
              <a:rPr lang="en-IN" sz="1800" dirty="0">
                <a:latin typeface="+mj-lt"/>
                <a:hlinkClick r:id="rId2"/>
              </a:rPr>
              <a:t>https://www.eyelogicsolutions.com/history-behind-eye-tracking/</a:t>
            </a:r>
            <a:r>
              <a:rPr lang="en-IN" sz="1800" dirty="0">
                <a:latin typeface="+mj-lt"/>
              </a:rPr>
              <a:t> </a:t>
            </a:r>
          </a:p>
          <a:p>
            <a:pPr marL="342900" marR="104140" lvl="0" indent="-342900" algn="just">
              <a:lnSpc>
                <a:spcPct val="105000"/>
              </a:lnSpc>
              <a:spcBef>
                <a:spcPts val="1510"/>
              </a:spcBef>
              <a:spcAft>
                <a:spcPts val="0"/>
              </a:spcAft>
              <a:buSzPts val="1200"/>
              <a:buFont typeface="Times New Roman" panose="02020603050405020304" pitchFamily="18" charset="0"/>
              <a:buAutoNum type="arabicPeriod"/>
              <a:tabLst>
                <a:tab pos="338455" algn="l"/>
              </a:tabLst>
            </a:pPr>
            <a:r>
              <a:rPr lang="en-US" sz="1800" dirty="0">
                <a:effectLst/>
                <a:latin typeface="+mj-lt"/>
                <a:ea typeface="Times New Roman" panose="02020603050405020304" pitchFamily="18" charset="0"/>
              </a:rPr>
              <a:t>JOUR AU  - </a:t>
            </a:r>
            <a:r>
              <a:rPr lang="en-US" sz="1800" dirty="0" err="1">
                <a:effectLst/>
                <a:latin typeface="+mj-lt"/>
                <a:ea typeface="Times New Roman" panose="02020603050405020304" pitchFamily="18" charset="0"/>
              </a:rPr>
              <a:t>Holmqvist</a:t>
            </a:r>
            <a:r>
              <a:rPr lang="en-US" sz="1800" dirty="0">
                <a:effectLst/>
                <a:latin typeface="+mj-lt"/>
                <a:ea typeface="Times New Roman" panose="02020603050405020304" pitchFamily="18" charset="0"/>
              </a:rPr>
              <a:t>, Kenneth AU  - Nyström, Marcus AU  - Andersson, Richard AU  - Dewhurst, Richard AU  - </a:t>
            </a:r>
            <a:r>
              <a:rPr lang="en-US" sz="1800" dirty="0" err="1">
                <a:effectLst/>
                <a:latin typeface="+mj-lt"/>
                <a:ea typeface="Times New Roman" panose="02020603050405020304" pitchFamily="18" charset="0"/>
              </a:rPr>
              <a:t>Jarodzka</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Halszka</a:t>
            </a:r>
            <a:r>
              <a:rPr lang="en-US" sz="1800" dirty="0">
                <a:effectLst/>
                <a:latin typeface="+mj-lt"/>
                <a:ea typeface="Times New Roman" panose="02020603050405020304" pitchFamily="18" charset="0"/>
              </a:rPr>
              <a:t> AU  - van de </a:t>
            </a:r>
            <a:r>
              <a:rPr lang="en-US" sz="1800" dirty="0" err="1">
                <a:effectLst/>
                <a:latin typeface="+mj-lt"/>
                <a:ea typeface="Times New Roman" panose="02020603050405020304" pitchFamily="18" charset="0"/>
              </a:rPr>
              <a:t>Weijer</a:t>
            </a:r>
            <a:r>
              <a:rPr lang="en-US" sz="1800" dirty="0">
                <a:effectLst/>
                <a:latin typeface="+mj-lt"/>
                <a:ea typeface="Times New Roman" panose="02020603050405020304" pitchFamily="18" charset="0"/>
              </a:rPr>
              <a:t>, Joost PY  - 2011/01/01 SP  -  T1  - Eye Tracking: A Comprehensive Guide To Methods And Measures VL  -  ER  - J. </a:t>
            </a:r>
            <a:r>
              <a:rPr lang="en-US" sz="1800" dirty="0" err="1">
                <a:effectLst/>
                <a:latin typeface="+mj-lt"/>
                <a:ea typeface="Times New Roman" panose="02020603050405020304" pitchFamily="18" charset="0"/>
              </a:rPr>
              <a:t>Malmivuo</a:t>
            </a:r>
            <a:r>
              <a:rPr lang="en-US" sz="1800" dirty="0">
                <a:effectLst/>
                <a:latin typeface="+mj-lt"/>
                <a:ea typeface="Times New Roman" panose="02020603050405020304" pitchFamily="18" charset="0"/>
              </a:rPr>
              <a:t> and R. </a:t>
            </a:r>
            <a:r>
              <a:rPr lang="en-US" sz="1800" dirty="0" err="1">
                <a:effectLst/>
                <a:latin typeface="+mj-lt"/>
                <a:ea typeface="Times New Roman" panose="02020603050405020304" pitchFamily="18" charset="0"/>
              </a:rPr>
              <a:t>Plonsey</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Bioelectromagnetism</a:t>
            </a:r>
            <a:r>
              <a:rPr lang="en-US" sz="1800" dirty="0">
                <a:effectLst/>
                <a:latin typeface="+mj-lt"/>
                <a:ea typeface="Times New Roman" panose="02020603050405020304" pitchFamily="18" charset="0"/>
              </a:rPr>
              <a:t>. Principles and Applications of</a:t>
            </a:r>
            <a:r>
              <a:rPr lang="en-US" sz="1800" spc="5" dirty="0">
                <a:effectLst/>
                <a:latin typeface="+mj-lt"/>
                <a:ea typeface="Times New Roman" panose="02020603050405020304" pitchFamily="18" charset="0"/>
              </a:rPr>
              <a:t> </a:t>
            </a:r>
            <a:r>
              <a:rPr lang="en-US" sz="1800" dirty="0">
                <a:effectLst/>
                <a:latin typeface="+mj-lt"/>
                <a:ea typeface="Times New Roman" panose="02020603050405020304" pitchFamily="18" charset="0"/>
              </a:rPr>
              <a:t>Bioelectric</a:t>
            </a:r>
            <a:r>
              <a:rPr lang="en-US" sz="1800" spc="65" dirty="0">
                <a:effectLst/>
                <a:latin typeface="+mj-lt"/>
                <a:ea typeface="Times New Roman" panose="02020603050405020304" pitchFamily="18" charset="0"/>
              </a:rPr>
              <a:t> </a:t>
            </a:r>
            <a:r>
              <a:rPr lang="en-US" sz="1800" dirty="0">
                <a:effectLst/>
                <a:latin typeface="+mj-lt"/>
                <a:ea typeface="Times New Roman" panose="02020603050405020304" pitchFamily="18" charset="0"/>
              </a:rPr>
              <a:t>and</a:t>
            </a:r>
            <a:r>
              <a:rPr lang="en-US" sz="1800" spc="7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Biomagnetic</a:t>
            </a:r>
            <a:r>
              <a:rPr lang="en-US" sz="1800" spc="70" dirty="0">
                <a:effectLst/>
                <a:latin typeface="+mj-lt"/>
                <a:ea typeface="Times New Roman" panose="02020603050405020304" pitchFamily="18" charset="0"/>
              </a:rPr>
              <a:t> </a:t>
            </a:r>
            <a:r>
              <a:rPr lang="en-US" sz="1800" dirty="0">
                <a:effectLst/>
                <a:latin typeface="+mj-lt"/>
                <a:ea typeface="Times New Roman" panose="02020603050405020304" pitchFamily="18" charset="0"/>
              </a:rPr>
              <a:t>Fields,</a:t>
            </a:r>
            <a:r>
              <a:rPr lang="en-US" sz="1800" spc="65" dirty="0">
                <a:effectLst/>
                <a:latin typeface="+mj-lt"/>
                <a:ea typeface="Times New Roman" panose="02020603050405020304" pitchFamily="18" charset="0"/>
              </a:rPr>
              <a:t> </a:t>
            </a:r>
            <a:r>
              <a:rPr lang="en-US" sz="1800" dirty="0">
                <a:effectLst/>
                <a:latin typeface="+mj-lt"/>
                <a:ea typeface="Times New Roman" panose="02020603050405020304" pitchFamily="18" charset="0"/>
              </a:rPr>
              <a:t>1995.</a:t>
            </a:r>
            <a:endParaRPr lang="en-IN" sz="1800" dirty="0">
              <a:effectLst/>
              <a:latin typeface="+mj-lt"/>
              <a:ea typeface="Times New Roman" panose="02020603050405020304" pitchFamily="18" charset="0"/>
            </a:endParaRPr>
          </a:p>
          <a:p>
            <a:pPr marL="342900" marR="105410" lvl="0" indent="-342900" algn="just">
              <a:lnSpc>
                <a:spcPct val="105000"/>
              </a:lnSpc>
              <a:spcBef>
                <a:spcPts val="1435"/>
              </a:spcBef>
              <a:spcAft>
                <a:spcPts val="0"/>
              </a:spcAft>
              <a:buSzPts val="1200"/>
              <a:buFont typeface="Times New Roman" panose="02020603050405020304" pitchFamily="18" charset="0"/>
              <a:buAutoNum type="arabicPeriod"/>
              <a:tabLst>
                <a:tab pos="338455" algn="l"/>
              </a:tabLst>
            </a:pPr>
            <a:r>
              <a:rPr lang="de-DE" sz="1800" dirty="0">
                <a:effectLst/>
                <a:latin typeface="+mj-lt"/>
                <a:ea typeface="Times New Roman" panose="02020603050405020304" pitchFamily="18" charset="0"/>
              </a:rPr>
              <a:t>Schlegelmilch, K., &amp; Wertz, A. E. (2019). </a:t>
            </a:r>
            <a:r>
              <a:rPr lang="en-US" sz="1800" dirty="0">
                <a:effectLst/>
                <a:latin typeface="+mj-lt"/>
                <a:ea typeface="Times New Roman" panose="02020603050405020304" pitchFamily="18" charset="0"/>
              </a:rPr>
              <a:t>The effects of calibration target, screen location, and movement type on infant eye-tracking data quality. Infancy, 24(4), 636–662.</a:t>
            </a:r>
            <a:endParaRPr lang="en-IN" sz="1800" dirty="0">
              <a:effectLst/>
              <a:latin typeface="+mj-lt"/>
              <a:ea typeface="Times New Roman" panose="02020603050405020304" pitchFamily="18" charset="0"/>
            </a:endParaRPr>
          </a:p>
          <a:p>
            <a:pPr marL="342900" marR="76200" lvl="0" indent="-342900" algn="just">
              <a:lnSpc>
                <a:spcPct val="95000"/>
              </a:lnSpc>
              <a:spcBef>
                <a:spcPts val="1480"/>
              </a:spcBef>
              <a:spcAft>
                <a:spcPts val="0"/>
              </a:spcAft>
              <a:buSzPts val="1200"/>
              <a:buFont typeface="Times New Roman" panose="02020603050405020304" pitchFamily="18" charset="0"/>
              <a:buAutoNum type="arabicPeriod"/>
              <a:tabLst>
                <a:tab pos="338455" algn="l"/>
                <a:tab pos="1332230" algn="l"/>
              </a:tabLst>
            </a:pPr>
            <a:r>
              <a:rPr lang="en-US" sz="1800" dirty="0">
                <a:effectLst/>
                <a:latin typeface="+mj-lt"/>
                <a:ea typeface="Times New Roman" panose="02020603050405020304" pitchFamily="18" charset="0"/>
              </a:rPr>
              <a:t>Rosengren, William and </a:t>
            </a:r>
            <a:r>
              <a:rPr lang="en-US" sz="1800" dirty="0" err="1">
                <a:effectLst/>
                <a:latin typeface="+mj-lt"/>
                <a:ea typeface="Times New Roman" panose="02020603050405020304" pitchFamily="18" charset="0"/>
              </a:rPr>
              <a:t>Nyst</a:t>
            </a:r>
            <a:r>
              <a:rPr lang="en-US" sz="1800" dirty="0">
                <a:effectLst/>
                <a:latin typeface="+mj-lt"/>
                <a:ea typeface="Times New Roman" panose="02020603050405020304" pitchFamily="18" charset="0"/>
              </a:rPr>
              <a:t>, Marcus and </a:t>
            </a:r>
            <a:r>
              <a:rPr lang="en-US" sz="1800" dirty="0" err="1">
                <a:effectLst/>
                <a:latin typeface="+mj-lt"/>
                <a:ea typeface="Times New Roman" panose="02020603050405020304" pitchFamily="18" charset="0"/>
              </a:rPr>
              <a:t>Hammar</a:t>
            </a: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Bjrn</a:t>
            </a:r>
            <a:r>
              <a:rPr lang="en-US" sz="1800" dirty="0">
                <a:effectLst/>
                <a:latin typeface="+mj-lt"/>
                <a:ea typeface="Times New Roman" panose="02020603050405020304" pitchFamily="18" charset="0"/>
              </a:rPr>
              <a:t> and </a:t>
            </a:r>
            <a:r>
              <a:rPr lang="en-US" sz="1800" dirty="0" err="1">
                <a:effectLst/>
                <a:latin typeface="+mj-lt"/>
                <a:ea typeface="Times New Roman" panose="02020603050405020304" pitchFamily="18" charset="0"/>
              </a:rPr>
              <a:t>Stridh</a:t>
            </a:r>
            <a:r>
              <a:rPr lang="en-US" sz="1800" dirty="0">
                <a:effectLst/>
                <a:latin typeface="+mj-lt"/>
                <a:ea typeface="Times New Roman" panose="02020603050405020304" pitchFamily="18" charset="0"/>
              </a:rPr>
              <a:t>, Martin, Suitability of calibration polynomials for eye-tracking data with simulated fixation inaccuracies,2018.</a:t>
            </a:r>
            <a:endParaRPr lang="en-IN" sz="1800" dirty="0">
              <a:effectLst/>
              <a:latin typeface="+mj-lt"/>
              <a:ea typeface="Times New Roman" panose="02020603050405020304" pitchFamily="18" charset="0"/>
            </a:endParaRPr>
          </a:p>
          <a:p>
            <a:pPr marL="342900" marR="76200" lvl="0" indent="-342900" algn="just">
              <a:lnSpc>
                <a:spcPct val="95000"/>
              </a:lnSpc>
              <a:spcBef>
                <a:spcPts val="1480"/>
              </a:spcBef>
              <a:spcAft>
                <a:spcPts val="0"/>
              </a:spcAft>
              <a:buSzPts val="1200"/>
              <a:buFont typeface="Times New Roman" panose="02020603050405020304" pitchFamily="18" charset="0"/>
              <a:buAutoNum type="arabicPeriod"/>
              <a:tabLst>
                <a:tab pos="338455" algn="l"/>
                <a:tab pos="1332230" algn="l"/>
              </a:tabLst>
            </a:pPr>
            <a:r>
              <a:rPr lang="en-US" sz="1800" dirty="0">
                <a:effectLst/>
                <a:latin typeface="+mj-lt"/>
                <a:ea typeface="Times New Roman" panose="02020603050405020304" pitchFamily="18" charset="0"/>
              </a:rPr>
              <a:t>Mark A. Mento, This is how eye-tracking technology works, https://www.bitbrain.com/blog/eye-tracking-technology, May 5, 2020</a:t>
            </a:r>
            <a:endParaRPr lang="en-IN" sz="1800" dirty="0">
              <a:effectLst/>
              <a:latin typeface="+mj-lt"/>
              <a:ea typeface="Times New Roman" panose="02020603050405020304" pitchFamily="18" charset="0"/>
            </a:endParaRPr>
          </a:p>
        </p:txBody>
      </p:sp>
    </p:spTree>
    <p:extLst>
      <p:ext uri="{BB962C8B-B14F-4D97-AF65-F5344CB8AC3E}">
        <p14:creationId xmlns:p14="http://schemas.microsoft.com/office/powerpoint/2010/main" val="2483986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7FED-DE09-3304-10FC-39131B21C33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E03B5366-5228-67A0-AE3C-33392F54C8A4}"/>
              </a:ext>
            </a:extLst>
          </p:cNvPr>
          <p:cNvSpPr>
            <a:spLocks noGrp="1"/>
          </p:cNvSpPr>
          <p:nvPr>
            <p:ph idx="1"/>
          </p:nvPr>
        </p:nvSpPr>
        <p:spPr/>
        <p:txBody>
          <a:bodyPr/>
          <a:lstStyle/>
          <a:p>
            <a:pPr marR="76200" lvl="0" algn="just">
              <a:lnSpc>
                <a:spcPct val="95000"/>
              </a:lnSpc>
              <a:spcBef>
                <a:spcPts val="1480"/>
              </a:spcBef>
              <a:spcAft>
                <a:spcPts val="0"/>
              </a:spcAft>
              <a:buSzPts val="1200"/>
              <a:buFont typeface="+mj-lt"/>
              <a:buAutoNum type="arabicPeriod" startAt="6"/>
              <a:tabLst>
                <a:tab pos="338455" algn="l"/>
                <a:tab pos="1332230" algn="l"/>
              </a:tabLst>
            </a:pPr>
            <a:r>
              <a:rPr lang="en-US" sz="1800" dirty="0">
                <a:effectLst/>
                <a:latin typeface="+mj-lt"/>
                <a:ea typeface="Times New Roman" panose="02020603050405020304" pitchFamily="18" charset="0"/>
              </a:rPr>
              <a:t>Ignace </a:t>
            </a:r>
            <a:r>
              <a:rPr lang="en-US" sz="1800" dirty="0" err="1">
                <a:effectLst/>
                <a:latin typeface="+mj-lt"/>
                <a:ea typeface="Times New Roman" panose="02020603050405020304" pitchFamily="18" charset="0"/>
              </a:rPr>
              <a:t>Hooge</a:t>
            </a:r>
            <a:r>
              <a:rPr lang="en-US" sz="1800" dirty="0">
                <a:effectLst/>
                <a:latin typeface="+mj-lt"/>
                <a:ea typeface="Times New Roman" panose="02020603050405020304" pitchFamily="18" charset="0"/>
              </a:rPr>
              <a:t>, Kenneth </a:t>
            </a:r>
            <a:r>
              <a:rPr lang="en-US" sz="1800" dirty="0" err="1">
                <a:effectLst/>
                <a:latin typeface="+mj-lt"/>
                <a:ea typeface="Times New Roman" panose="02020603050405020304" pitchFamily="18" charset="0"/>
              </a:rPr>
              <a:t>Holmqvist</a:t>
            </a:r>
            <a:r>
              <a:rPr lang="en-US" sz="1800" dirty="0">
                <a:effectLst/>
                <a:latin typeface="+mj-lt"/>
                <a:ea typeface="Times New Roman" panose="02020603050405020304" pitchFamily="18" charset="0"/>
              </a:rPr>
              <a:t>, Marcus Nyström, pupil is faster than the corneal reflection (CR): Are video based pupil-CR eye trackers suitable for studying detailed dynamics of eye movements? Vision Research, Volume 128, 2016.</a:t>
            </a:r>
            <a:endParaRPr lang="en-IN" sz="1800" dirty="0">
              <a:effectLst/>
              <a:latin typeface="+mj-lt"/>
              <a:ea typeface="Times New Roman" panose="02020603050405020304" pitchFamily="18" charset="0"/>
            </a:endParaRPr>
          </a:p>
          <a:p>
            <a:pPr marR="76200" lvl="0" algn="just">
              <a:lnSpc>
                <a:spcPct val="95000"/>
              </a:lnSpc>
              <a:spcBef>
                <a:spcPts val="1480"/>
              </a:spcBef>
              <a:spcAft>
                <a:spcPts val="0"/>
              </a:spcAft>
              <a:buSzPts val="1200"/>
              <a:buFont typeface="+mj-lt"/>
              <a:buAutoNum type="arabicPeriod" startAt="6"/>
              <a:tabLst>
                <a:tab pos="338455" algn="l"/>
                <a:tab pos="1332230" algn="l"/>
              </a:tabLst>
            </a:pPr>
            <a:r>
              <a:rPr lang="en-US" sz="1800" dirty="0">
                <a:effectLst/>
                <a:latin typeface="+mj-lt"/>
                <a:ea typeface="Times New Roman" panose="02020603050405020304" pitchFamily="18" charset="0"/>
              </a:rPr>
              <a:t> </a:t>
            </a:r>
            <a:r>
              <a:rPr lang="en-US" sz="1800" dirty="0" err="1">
                <a:effectLst/>
                <a:latin typeface="+mj-lt"/>
                <a:ea typeface="Times New Roman" panose="02020603050405020304" pitchFamily="18" charset="0"/>
              </a:rPr>
              <a:t>EyeLink</a:t>
            </a:r>
            <a:r>
              <a:rPr lang="en-US" sz="1800" dirty="0">
                <a:effectLst/>
                <a:latin typeface="+mj-lt"/>
                <a:ea typeface="Times New Roman" panose="02020603050405020304" pitchFamily="18" charset="0"/>
              </a:rPr>
              <a:t>® 1000 Plus User Manual, </a:t>
            </a:r>
            <a:r>
              <a:rPr lang="en-US" sz="1800" u="sng" dirty="0">
                <a:solidFill>
                  <a:srgbClr val="0000FF"/>
                </a:solidFill>
                <a:effectLst/>
                <a:latin typeface="+mj-lt"/>
                <a:ea typeface="Times New Roman" panose="02020603050405020304" pitchFamily="18" charset="0"/>
                <a:hlinkClick r:id="rId2"/>
              </a:rPr>
              <a:t>https://www.hse.ru/mirror/pubs/share/560338728.pdf</a:t>
            </a:r>
            <a:endParaRPr lang="en-IN" sz="1800" dirty="0">
              <a:latin typeface="+mj-lt"/>
              <a:ea typeface="Times New Roman" panose="02020603050405020304" pitchFamily="18" charset="0"/>
            </a:endParaRPr>
          </a:p>
          <a:p>
            <a:pPr marR="76200" lvl="0" algn="just">
              <a:lnSpc>
                <a:spcPct val="95000"/>
              </a:lnSpc>
              <a:spcBef>
                <a:spcPts val="1480"/>
              </a:spcBef>
              <a:spcAft>
                <a:spcPts val="0"/>
              </a:spcAft>
              <a:buSzPts val="1200"/>
              <a:buFont typeface="+mj-lt"/>
              <a:buAutoNum type="arabicPeriod" startAt="6"/>
              <a:tabLst>
                <a:tab pos="338455" algn="l"/>
                <a:tab pos="1332230" algn="l"/>
              </a:tabLst>
            </a:pPr>
            <a:r>
              <a:rPr lang="en-US" sz="1800" u="sng" dirty="0">
                <a:solidFill>
                  <a:srgbClr val="0000FF"/>
                </a:solidFill>
                <a:effectLst/>
                <a:latin typeface="+mj-lt"/>
                <a:ea typeface="Times New Roman" panose="02020603050405020304" pitchFamily="18" charset="0"/>
                <a:hlinkClick r:id="rId3"/>
              </a:rPr>
              <a:t>https://www.youtube.com/watch?v=CnXuZSCd11Q&amp;t=1419s</a:t>
            </a:r>
            <a:endParaRPr lang="en-IN" sz="1800" dirty="0">
              <a:effectLst/>
              <a:latin typeface="+mj-lt"/>
              <a:ea typeface="Times New Roman" panose="02020603050405020304" pitchFamily="18" charset="0"/>
            </a:endParaRPr>
          </a:p>
          <a:p>
            <a:pPr marR="76200" lvl="0" algn="just">
              <a:lnSpc>
                <a:spcPct val="95000"/>
              </a:lnSpc>
              <a:spcBef>
                <a:spcPts val="1480"/>
              </a:spcBef>
              <a:spcAft>
                <a:spcPts val="0"/>
              </a:spcAft>
              <a:buSzPts val="1200"/>
              <a:buFont typeface="+mj-lt"/>
              <a:buAutoNum type="arabicPeriod" startAt="6"/>
              <a:tabLst>
                <a:tab pos="338455" algn="l"/>
                <a:tab pos="1332230" algn="l"/>
              </a:tabLst>
            </a:pPr>
            <a:r>
              <a:rPr lang="en-US" sz="1800" dirty="0">
                <a:effectLst/>
                <a:latin typeface="+mj-lt"/>
                <a:ea typeface="Times New Roman" panose="02020603050405020304" pitchFamily="18" charset="0"/>
              </a:rPr>
              <a:t>Adhanom, I.B., </a:t>
            </a:r>
            <a:r>
              <a:rPr lang="en-US" sz="1800" dirty="0" err="1">
                <a:effectLst/>
                <a:latin typeface="+mj-lt"/>
                <a:ea typeface="Times New Roman" panose="02020603050405020304" pitchFamily="18" charset="0"/>
              </a:rPr>
              <a:t>MacNeilage</a:t>
            </a:r>
            <a:r>
              <a:rPr lang="en-US" sz="1800" dirty="0">
                <a:effectLst/>
                <a:latin typeface="+mj-lt"/>
                <a:ea typeface="Times New Roman" panose="02020603050405020304" pitchFamily="18" charset="0"/>
              </a:rPr>
              <a:t>, P. &amp; </a:t>
            </a:r>
            <a:r>
              <a:rPr lang="en-US" sz="1800" dirty="0" err="1">
                <a:effectLst/>
                <a:latin typeface="+mj-lt"/>
                <a:ea typeface="Times New Roman" panose="02020603050405020304" pitchFamily="18" charset="0"/>
              </a:rPr>
              <a:t>Folmer</a:t>
            </a:r>
            <a:r>
              <a:rPr lang="en-US" sz="1800" dirty="0">
                <a:effectLst/>
                <a:latin typeface="+mj-lt"/>
                <a:ea typeface="Times New Roman" panose="02020603050405020304" pitchFamily="18" charset="0"/>
              </a:rPr>
              <a:t>, E. Eye Tracking in Virtual Reality: a Broad Review of Applications and Challenges. </a:t>
            </a:r>
            <a:r>
              <a:rPr lang="en-US" sz="1800" i="1" dirty="0">
                <a:effectLst/>
                <a:latin typeface="+mj-lt"/>
                <a:ea typeface="Times New Roman" panose="02020603050405020304" pitchFamily="18" charset="0"/>
              </a:rPr>
              <a:t>Virtual Reality</a:t>
            </a:r>
            <a:r>
              <a:rPr lang="en-US" sz="1800" dirty="0">
                <a:effectLst/>
                <a:latin typeface="+mj-lt"/>
                <a:ea typeface="Times New Roman" panose="02020603050405020304" pitchFamily="18" charset="0"/>
              </a:rPr>
              <a:t> </a:t>
            </a:r>
            <a:r>
              <a:rPr lang="en-US" sz="1800" b="1" dirty="0">
                <a:effectLst/>
                <a:latin typeface="+mj-lt"/>
                <a:ea typeface="Times New Roman" panose="02020603050405020304" pitchFamily="18" charset="0"/>
              </a:rPr>
              <a:t>27</a:t>
            </a:r>
            <a:r>
              <a:rPr lang="en-US" sz="1800" dirty="0">
                <a:effectLst/>
                <a:latin typeface="+mj-lt"/>
                <a:ea typeface="Times New Roman" panose="02020603050405020304" pitchFamily="18" charset="0"/>
              </a:rPr>
              <a:t>, 1481–1505 (2023). </a:t>
            </a:r>
            <a:r>
              <a:rPr lang="en-US" sz="1800" u="sng" dirty="0">
                <a:solidFill>
                  <a:srgbClr val="0000FF"/>
                </a:solidFill>
                <a:effectLst/>
                <a:latin typeface="+mj-lt"/>
                <a:ea typeface="Times New Roman" panose="02020603050405020304" pitchFamily="18" charset="0"/>
                <a:hlinkClick r:id="rId4"/>
              </a:rPr>
              <a:t>https://doi.org/10.1007/s10055-022-00738-z</a:t>
            </a:r>
            <a:endParaRPr lang="en-IN" sz="1800" dirty="0">
              <a:effectLst/>
              <a:latin typeface="+mj-lt"/>
              <a:ea typeface="Times New Roman" panose="02020603050405020304" pitchFamily="18" charset="0"/>
            </a:endParaRPr>
          </a:p>
          <a:p>
            <a:pPr marR="76200" lvl="0" algn="just">
              <a:lnSpc>
                <a:spcPct val="95000"/>
              </a:lnSpc>
              <a:spcBef>
                <a:spcPts val="1480"/>
              </a:spcBef>
              <a:spcAft>
                <a:spcPts val="0"/>
              </a:spcAft>
              <a:buSzPts val="1200"/>
              <a:buFont typeface="+mj-lt"/>
              <a:buAutoNum type="arabicPeriod" startAt="6"/>
              <a:tabLst>
                <a:tab pos="338455" algn="l"/>
                <a:tab pos="1332230" algn="l"/>
              </a:tabLst>
            </a:pPr>
            <a:r>
              <a:rPr lang="en-US" sz="1800" dirty="0">
                <a:effectLst/>
                <a:latin typeface="+mj-lt"/>
                <a:ea typeface="Times New Roman" panose="02020603050405020304" pitchFamily="18" charset="0"/>
              </a:rPr>
              <a:t>Benjamin T. Carter, Steven G. Luke, Best practices in eye tracking research, International Journal of Psychophysiology, Volume 155,2020 </a:t>
            </a:r>
            <a:r>
              <a:rPr lang="en-US" sz="1800" u="sng" dirty="0">
                <a:solidFill>
                  <a:srgbClr val="0000FF"/>
                </a:solidFill>
                <a:effectLst/>
                <a:latin typeface="+mj-lt"/>
                <a:ea typeface="Times New Roman" panose="02020603050405020304" pitchFamily="18" charset="0"/>
                <a:hlinkClick r:id="rId5"/>
              </a:rPr>
              <a:t>https://doi.org/10.1016/j.ijpsycho.2020.05.010</a:t>
            </a:r>
            <a:r>
              <a:rPr lang="en-US" sz="1800" dirty="0">
                <a:effectLst/>
                <a:latin typeface="+mj-lt"/>
                <a:ea typeface="Times New Roman" panose="02020603050405020304" pitchFamily="18" charset="0"/>
              </a:rPr>
              <a:t>. </a:t>
            </a:r>
            <a:endParaRPr lang="en-IN" sz="1800" dirty="0">
              <a:effectLst/>
              <a:latin typeface="+mj-lt"/>
              <a:ea typeface="Times New Roman" panose="02020603050405020304" pitchFamily="18" charset="0"/>
            </a:endParaRPr>
          </a:p>
          <a:p>
            <a:pPr marR="76200" lvl="0" algn="just">
              <a:lnSpc>
                <a:spcPct val="95000"/>
              </a:lnSpc>
              <a:spcBef>
                <a:spcPts val="1480"/>
              </a:spcBef>
              <a:spcAft>
                <a:spcPts val="0"/>
              </a:spcAft>
              <a:buSzPts val="1200"/>
              <a:buFont typeface="+mj-lt"/>
              <a:buAutoNum type="arabicPeriod" startAt="6"/>
              <a:tabLst>
                <a:tab pos="338455" algn="l"/>
                <a:tab pos="1332230" algn="l"/>
              </a:tabLst>
            </a:pPr>
            <a:r>
              <a:rPr lang="en-US" sz="1800" dirty="0">
                <a:effectLst/>
                <a:latin typeface="+mj-lt"/>
                <a:ea typeface="Times New Roman" panose="02020603050405020304" pitchFamily="18" charset="0"/>
              </a:rPr>
              <a:t> Andrew T. </a:t>
            </a:r>
            <a:r>
              <a:rPr lang="en-US" sz="1800" dirty="0" err="1">
                <a:effectLst/>
                <a:latin typeface="+mj-lt"/>
                <a:ea typeface="Times New Roman" panose="02020603050405020304" pitchFamily="18" charset="0"/>
              </a:rPr>
              <a:t>Duchowski</a:t>
            </a:r>
            <a:r>
              <a:rPr lang="en-US" sz="1800" dirty="0">
                <a:effectLst/>
                <a:latin typeface="+mj-lt"/>
                <a:ea typeface="Times New Roman" panose="02020603050405020304" pitchFamily="18" charset="0"/>
              </a:rPr>
              <a:t>, </a:t>
            </a:r>
            <a:r>
              <a:rPr lang="en-US" sz="1800" u="sng" dirty="0">
                <a:solidFill>
                  <a:srgbClr val="0000FF"/>
                </a:solidFill>
                <a:effectLst/>
                <a:latin typeface="+mj-lt"/>
                <a:ea typeface="Times New Roman" panose="02020603050405020304" pitchFamily="18" charset="0"/>
                <a:hlinkClick r:id="rId6"/>
              </a:rPr>
              <a:t>Springer International Publishing</a:t>
            </a:r>
            <a:r>
              <a:rPr lang="en-US" sz="1800" dirty="0">
                <a:effectLst/>
                <a:latin typeface="+mj-lt"/>
                <a:ea typeface="Times New Roman" panose="02020603050405020304" pitchFamily="18" charset="0"/>
              </a:rPr>
              <a:t>, </a:t>
            </a:r>
            <a:r>
              <a:rPr lang="en-IN" sz="1800" dirty="0">
                <a:effectLst/>
                <a:latin typeface="+mj-lt"/>
                <a:ea typeface="Times New Roman" panose="02020603050405020304" pitchFamily="18" charset="0"/>
              </a:rPr>
              <a:t>Eye Tracking Methodology, Theory and Practice, 2017</a:t>
            </a:r>
          </a:p>
          <a:p>
            <a:pPr marR="76200" lvl="0" algn="just">
              <a:lnSpc>
                <a:spcPct val="95000"/>
              </a:lnSpc>
              <a:spcBef>
                <a:spcPts val="1480"/>
              </a:spcBef>
              <a:spcAft>
                <a:spcPts val="0"/>
              </a:spcAft>
              <a:buSzPts val="1200"/>
              <a:buFont typeface="+mj-lt"/>
              <a:buAutoNum type="arabicPeriod" startAt="6"/>
              <a:tabLst>
                <a:tab pos="338455" algn="l"/>
                <a:tab pos="1332230" algn="l"/>
              </a:tabLst>
            </a:pPr>
            <a:r>
              <a:rPr lang="en-IN" sz="1800" dirty="0">
                <a:effectLst/>
                <a:latin typeface="+mj-lt"/>
                <a:ea typeface="Times New Roman" panose="02020603050405020304" pitchFamily="18" charset="0"/>
              </a:rPr>
              <a:t>https://www.sr-research.com/fmri-meg-systems/ </a:t>
            </a:r>
          </a:p>
          <a:p>
            <a:pPr>
              <a:buFont typeface="+mj-lt"/>
              <a:buAutoNum type="arabicPeriod" startAt="6"/>
            </a:pPr>
            <a:endParaRPr lang="en-IN" sz="1800" dirty="0">
              <a:latin typeface="+mj-lt"/>
            </a:endParaRPr>
          </a:p>
        </p:txBody>
      </p:sp>
    </p:spTree>
    <p:extLst>
      <p:ext uri="{BB962C8B-B14F-4D97-AF65-F5344CB8AC3E}">
        <p14:creationId xmlns:p14="http://schemas.microsoft.com/office/powerpoint/2010/main" val="2288039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CC695-6339-30C8-9EF6-ED3C02B7B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DF3D0-B820-45E5-A62A-2F71162701FA}"/>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66BD47CB-E071-8D02-F621-F9B2F835C7B9}"/>
              </a:ext>
            </a:extLst>
          </p:cNvPr>
          <p:cNvSpPr>
            <a:spLocks noGrp="1"/>
          </p:cNvSpPr>
          <p:nvPr>
            <p:ph idx="1"/>
          </p:nvPr>
        </p:nvSpPr>
        <p:spPr/>
        <p:txBody>
          <a:bodyPr/>
          <a:lstStyle/>
          <a:p>
            <a:pPr marR="76200" lvl="0" algn="just">
              <a:lnSpc>
                <a:spcPct val="95000"/>
              </a:lnSpc>
              <a:spcBef>
                <a:spcPts val="1480"/>
              </a:spcBef>
              <a:spcAft>
                <a:spcPts val="0"/>
              </a:spcAft>
              <a:buSzPts val="1200"/>
              <a:buFont typeface="+mj-lt"/>
              <a:buAutoNum type="arabicPeriod" startAt="13"/>
              <a:tabLst>
                <a:tab pos="338455" algn="l"/>
                <a:tab pos="1332230" algn="l"/>
              </a:tabLst>
            </a:pPr>
            <a:r>
              <a:rPr lang="en-US" sz="1800" dirty="0">
                <a:effectLst/>
                <a:latin typeface="Times New Roman" panose="02020603050405020304" pitchFamily="18" charset="0"/>
                <a:ea typeface="Times New Roman" panose="02020603050405020304" pitchFamily="18" charset="0"/>
              </a:rPr>
              <a:t>Timon </a:t>
            </a:r>
            <a:r>
              <a:rPr lang="en-US" sz="1800" dirty="0" err="1">
                <a:effectLst/>
                <a:latin typeface="Times New Roman" panose="02020603050405020304" pitchFamily="18" charset="0"/>
                <a:ea typeface="Times New Roman" panose="02020603050405020304" pitchFamily="18" charset="0"/>
              </a:rPr>
              <a:t>Dörzapf</a:t>
            </a:r>
            <a:r>
              <a:rPr lang="en-US" sz="1800" dirty="0">
                <a:effectLst/>
                <a:latin typeface="Times New Roman" panose="02020603050405020304" pitchFamily="18" charset="0"/>
                <a:ea typeface="Times New Roman" panose="02020603050405020304" pitchFamily="18" charset="0"/>
              </a:rPr>
              <a:t>, Exploration of software tools used for analyzing eye tracking data in software engineering, October 10, 2023</a:t>
            </a:r>
            <a:endParaRPr lang="en-IN" sz="1800" dirty="0">
              <a:effectLst/>
              <a:latin typeface="Times New Roman" panose="02020603050405020304" pitchFamily="18" charset="0"/>
              <a:ea typeface="Times New Roman" panose="02020603050405020304" pitchFamily="18" charset="0"/>
            </a:endParaRPr>
          </a:p>
          <a:p>
            <a:pPr marR="76200" lvl="0" algn="just">
              <a:lnSpc>
                <a:spcPct val="95000"/>
              </a:lnSpc>
              <a:spcBef>
                <a:spcPts val="1480"/>
              </a:spcBef>
              <a:spcAft>
                <a:spcPts val="0"/>
              </a:spcAft>
              <a:buSzPts val="1200"/>
              <a:buFont typeface="+mj-lt"/>
              <a:buAutoNum type="arabicPeriod" startAt="13"/>
              <a:tabLst>
                <a:tab pos="338455" algn="l"/>
                <a:tab pos="1332230" algn="l"/>
              </a:tabLst>
            </a:pPr>
            <a:r>
              <a:rPr lang="en-IN" sz="1800" u="sng" dirty="0">
                <a:solidFill>
                  <a:srgbClr val="0000FF"/>
                </a:solidFill>
                <a:effectLst/>
                <a:latin typeface="Times New Roman" panose="02020603050405020304" pitchFamily="18" charset="0"/>
                <a:ea typeface="Times New Roman" panose="02020603050405020304" pitchFamily="18" charset="0"/>
                <a:hlinkClick r:id="rId2"/>
              </a:rPr>
              <a:t>https://www.sr-research.com/eyelink-1000-plus/</a:t>
            </a:r>
            <a:r>
              <a:rPr lang="en-IN" sz="1800" dirty="0">
                <a:effectLst/>
                <a:latin typeface="Times New Roman" panose="02020603050405020304" pitchFamily="18" charset="0"/>
                <a:ea typeface="Times New Roman" panose="02020603050405020304" pitchFamily="18" charset="0"/>
              </a:rPr>
              <a:t> </a:t>
            </a:r>
          </a:p>
          <a:p>
            <a:pPr marR="76200" lvl="0" algn="just">
              <a:lnSpc>
                <a:spcPct val="95000"/>
              </a:lnSpc>
              <a:spcBef>
                <a:spcPts val="1480"/>
              </a:spcBef>
              <a:spcAft>
                <a:spcPts val="0"/>
              </a:spcAft>
              <a:buSzPts val="1200"/>
              <a:buFont typeface="+mj-lt"/>
              <a:buAutoNum type="arabicPeriod" startAt="13"/>
              <a:tabLst>
                <a:tab pos="338455" algn="l"/>
                <a:tab pos="1332230" algn="l"/>
              </a:tabLst>
            </a:pPr>
            <a:r>
              <a:rPr lang="en-IN" sz="1800" u="sng" dirty="0">
                <a:solidFill>
                  <a:srgbClr val="0000FF"/>
                </a:solidFill>
                <a:effectLst/>
                <a:latin typeface="Times New Roman" panose="02020603050405020304" pitchFamily="18" charset="0"/>
                <a:ea typeface="Times New Roman" panose="02020603050405020304" pitchFamily="18" charset="0"/>
                <a:hlinkClick r:id="rId3"/>
              </a:rPr>
              <a:t>https://www.youtube.com/watch?v=M6vN22Asxq4&amp;t=144s</a:t>
            </a:r>
            <a:r>
              <a:rPr lang="en-IN" sz="1800" dirty="0">
                <a:effectLst/>
                <a:latin typeface="Times New Roman" panose="02020603050405020304" pitchFamily="18" charset="0"/>
                <a:ea typeface="Times New Roman" panose="02020603050405020304" pitchFamily="18" charset="0"/>
              </a:rPr>
              <a:t> </a:t>
            </a:r>
          </a:p>
          <a:p>
            <a:pPr marR="76200" lvl="0" algn="just">
              <a:lnSpc>
                <a:spcPct val="95000"/>
              </a:lnSpc>
              <a:spcBef>
                <a:spcPts val="1480"/>
              </a:spcBef>
              <a:spcAft>
                <a:spcPts val="0"/>
              </a:spcAft>
              <a:buSzPts val="1200"/>
              <a:buFont typeface="+mj-lt"/>
              <a:buAutoNum type="arabicPeriod" startAt="13"/>
              <a:tabLst>
                <a:tab pos="338455" algn="l"/>
                <a:tab pos="1332230" algn="l"/>
              </a:tabLst>
            </a:pPr>
            <a:r>
              <a:rPr lang="en-US" sz="1800" dirty="0" err="1">
                <a:effectLst/>
                <a:latin typeface="Times New Roman" panose="02020603050405020304" pitchFamily="18" charset="0"/>
                <a:ea typeface="Times New Roman" panose="02020603050405020304" pitchFamily="18" charset="0"/>
              </a:rPr>
              <a:t>Duchowski</a:t>
            </a:r>
            <a:r>
              <a:rPr lang="en-US" sz="1800" dirty="0">
                <a:effectLst/>
                <a:latin typeface="Times New Roman" panose="02020603050405020304" pitchFamily="18" charset="0"/>
                <a:ea typeface="Times New Roman" panose="02020603050405020304" pitchFamily="18" charset="0"/>
              </a:rPr>
              <a:t>, A. T. (2017). </a:t>
            </a:r>
            <a:r>
              <a:rPr lang="en-US" sz="1800" i="1" dirty="0">
                <a:effectLst/>
                <a:latin typeface="Times New Roman" panose="02020603050405020304" pitchFamily="18" charset="0"/>
                <a:ea typeface="Times New Roman" panose="02020603050405020304" pitchFamily="18" charset="0"/>
              </a:rPr>
              <a:t>Eye Tracking Methodology: Theory and Practice</a:t>
            </a:r>
            <a:r>
              <a:rPr lang="en-US" sz="1800" dirty="0">
                <a:effectLst/>
                <a:latin typeface="Times New Roman" panose="02020603050405020304" pitchFamily="18" charset="0"/>
                <a:ea typeface="Times New Roman" panose="02020603050405020304" pitchFamily="18" charset="0"/>
              </a:rPr>
              <a:t>. Springer.</a:t>
            </a:r>
          </a:p>
          <a:p>
            <a:pPr marR="76200" lvl="0" algn="just">
              <a:lnSpc>
                <a:spcPct val="95000"/>
              </a:lnSpc>
              <a:spcBef>
                <a:spcPts val="1480"/>
              </a:spcBef>
              <a:spcAft>
                <a:spcPts val="0"/>
              </a:spcAft>
              <a:buSzPts val="1200"/>
              <a:buFont typeface="+mj-lt"/>
              <a:buAutoNum type="arabicPeriod" startAt="13"/>
              <a:tabLst>
                <a:tab pos="338455" algn="l"/>
                <a:tab pos="1332230" algn="l"/>
              </a:tabLst>
            </a:pPr>
            <a:r>
              <a:rPr lang="en-IN" sz="1800" dirty="0">
                <a:effectLst/>
                <a:latin typeface="Times New Roman" panose="02020603050405020304" pitchFamily="18" charset="0"/>
                <a:ea typeface="Times New Roman" panose="02020603050405020304" pitchFamily="18" charset="0"/>
                <a:hlinkClick r:id="rId4"/>
              </a:rPr>
              <a:t>https://www.youtube.com/watch?app=desktop&amp;v=w73BCV05PfU</a:t>
            </a:r>
            <a:r>
              <a:rPr lang="en-IN" sz="1800" dirty="0">
                <a:effectLst/>
                <a:latin typeface="Times New Roman" panose="02020603050405020304" pitchFamily="18" charset="0"/>
                <a:ea typeface="Times New Roman" panose="02020603050405020304" pitchFamily="18" charset="0"/>
              </a:rPr>
              <a:t> </a:t>
            </a:r>
          </a:p>
          <a:p>
            <a:pPr marR="76200" lvl="0" algn="just">
              <a:lnSpc>
                <a:spcPct val="95000"/>
              </a:lnSpc>
              <a:spcBef>
                <a:spcPts val="1480"/>
              </a:spcBef>
              <a:spcAft>
                <a:spcPts val="0"/>
              </a:spcAft>
              <a:buSzPts val="1200"/>
              <a:buFont typeface="+mj-lt"/>
              <a:buAutoNum type="arabicPeriod" startAt="13"/>
              <a:tabLst>
                <a:tab pos="338455" algn="l"/>
                <a:tab pos="1332230" algn="l"/>
              </a:tabLst>
            </a:pPr>
            <a:r>
              <a:rPr lang="en-IN" sz="1800" dirty="0">
                <a:effectLst/>
                <a:latin typeface="Times New Roman" panose="02020603050405020304" pitchFamily="18" charset="0"/>
                <a:ea typeface="Times New Roman" panose="02020603050405020304" pitchFamily="18" charset="0"/>
                <a:hlinkClick r:id="rId5"/>
              </a:rPr>
              <a:t>https://www.sr-research.com/support/thread-239.html</a:t>
            </a:r>
            <a:r>
              <a:rPr lang="en-IN" sz="18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412101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idx="1"/>
          </p:nvPr>
        </p:nvSpPr>
        <p:spPr>
          <a:xfrm>
            <a:off x="1362075" y="2865438"/>
            <a:ext cx="6437313" cy="1125537"/>
          </a:xfrm>
        </p:spPr>
        <p:txBody>
          <a:bodyPr lIns="65290" tIns="32645" rIns="65290" bIns="32645"/>
          <a:lstStyle/>
          <a:p>
            <a:pPr algn="ctr" eaLnBrk="1" hangingPunct="1">
              <a:buFontTx/>
              <a:buNone/>
            </a:pPr>
            <a:r>
              <a:rPr lang="en-US" altLang="de-DE" b="1">
                <a:solidFill>
                  <a:srgbClr val="A50021"/>
                </a:solidFill>
              </a:rPr>
              <a:t>Thank You For Your</a:t>
            </a:r>
          </a:p>
          <a:p>
            <a:pPr algn="ctr" eaLnBrk="1" hangingPunct="1">
              <a:buFontTx/>
              <a:buNone/>
            </a:pPr>
            <a:r>
              <a:rPr lang="en-US" altLang="de-DE" b="1">
                <a:solidFill>
                  <a:srgbClr val="A50021"/>
                </a:solidFill>
              </a:rPr>
              <a:t>(Endogenous) Attention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0E77-D7A0-808F-173D-6CA8C59A220B}"/>
              </a:ext>
            </a:extLst>
          </p:cNvPr>
          <p:cNvSpPr>
            <a:spLocks noGrp="1"/>
          </p:cNvSpPr>
          <p:nvPr>
            <p:ph type="title"/>
          </p:nvPr>
        </p:nvSpPr>
        <p:spPr/>
        <p:txBody>
          <a:bodyPr/>
          <a:lstStyle/>
          <a:p>
            <a:r>
              <a:rPr lang="en-IN" dirty="0"/>
              <a:t>Components</a:t>
            </a:r>
          </a:p>
        </p:txBody>
      </p:sp>
      <p:sp>
        <p:nvSpPr>
          <p:cNvPr id="3" name="Content Placeholder 2">
            <a:extLst>
              <a:ext uri="{FF2B5EF4-FFF2-40B4-BE49-F238E27FC236}">
                <a16:creationId xmlns:a16="http://schemas.microsoft.com/office/drawing/2014/main" id="{B6F35B18-FC2C-7CB3-5A9E-C1E824661046}"/>
              </a:ext>
            </a:extLst>
          </p:cNvPr>
          <p:cNvSpPr>
            <a:spLocks noGrp="1"/>
          </p:cNvSpPr>
          <p:nvPr>
            <p:ph idx="1"/>
          </p:nvPr>
        </p:nvSpPr>
        <p:spPr/>
        <p:txBody>
          <a:bodyPr/>
          <a:lstStyle/>
          <a:p>
            <a:pPr marL="514350" indent="-514350">
              <a:buAutoNum type="arabicPeriod"/>
            </a:pPr>
            <a:r>
              <a:rPr lang="en-IN" sz="2300" dirty="0"/>
              <a:t>An infrared light source</a:t>
            </a:r>
          </a:p>
          <a:p>
            <a:pPr marL="514350" indent="-514350">
              <a:buAutoNum type="arabicPeriod"/>
            </a:pPr>
            <a:r>
              <a:rPr lang="en-IN" sz="2300" dirty="0"/>
              <a:t>A high-speed video camera(operates in the infrared spectrum)</a:t>
            </a:r>
          </a:p>
          <a:p>
            <a:pPr marL="514350" indent="-514350">
              <a:buAutoNum type="arabicPeriod"/>
            </a:pPr>
            <a:r>
              <a:rPr lang="en-IN" sz="2300" dirty="0"/>
              <a:t>The host PC </a:t>
            </a:r>
            <a:r>
              <a:rPr lang="en-IN" sz="2300" dirty="0" err="1"/>
              <a:t>Eyelink</a:t>
            </a:r>
            <a:r>
              <a:rPr lang="en-IN" sz="2300" dirty="0"/>
              <a:t> software</a:t>
            </a:r>
          </a:p>
          <a:p>
            <a:pPr marL="0" indent="0">
              <a:buNone/>
            </a:pPr>
            <a:endParaRPr lang="en-IN" dirty="0"/>
          </a:p>
        </p:txBody>
      </p:sp>
      <p:pic>
        <p:nvPicPr>
          <p:cNvPr id="5" name="Picture 4">
            <a:extLst>
              <a:ext uri="{FF2B5EF4-FFF2-40B4-BE49-F238E27FC236}">
                <a16:creationId xmlns:a16="http://schemas.microsoft.com/office/drawing/2014/main" id="{74328689-B9CE-4AF6-25E4-91518BF55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947" y="2713383"/>
            <a:ext cx="4262115" cy="3455443"/>
          </a:xfrm>
          <a:prstGeom prst="rect">
            <a:avLst/>
          </a:prstGeom>
        </p:spPr>
      </p:pic>
      <p:sp>
        <p:nvSpPr>
          <p:cNvPr id="9" name="TextBox 8">
            <a:extLst>
              <a:ext uri="{FF2B5EF4-FFF2-40B4-BE49-F238E27FC236}">
                <a16:creationId xmlns:a16="http://schemas.microsoft.com/office/drawing/2014/main" id="{9618EEBC-3EB5-26A7-1E3C-1289E2B9B894}"/>
              </a:ext>
            </a:extLst>
          </p:cNvPr>
          <p:cNvSpPr txBox="1"/>
          <p:nvPr/>
        </p:nvSpPr>
        <p:spPr>
          <a:xfrm>
            <a:off x="3472956" y="6185614"/>
            <a:ext cx="4578626" cy="261610"/>
          </a:xfrm>
          <a:prstGeom prst="rect">
            <a:avLst/>
          </a:prstGeom>
          <a:noFill/>
        </p:spPr>
        <p:txBody>
          <a:bodyPr wrap="square">
            <a:spAutoFit/>
          </a:bodyPr>
          <a:lstStyle/>
          <a:p>
            <a:r>
              <a:rPr lang="en-IN" sz="1000" dirty="0">
                <a:latin typeface="+mj-lt"/>
              </a:rPr>
              <a:t>Fig 5. Camera and IR light </a:t>
            </a:r>
            <a:r>
              <a:rPr lang="en-IN" sz="1100" dirty="0"/>
              <a:t> </a:t>
            </a:r>
            <a:r>
              <a:rPr lang="en-IN" sz="800" dirty="0">
                <a:solidFill>
                  <a:srgbClr val="0070C0"/>
                </a:solidFill>
              </a:rPr>
              <a:t>[14]</a:t>
            </a:r>
            <a:endParaRPr lang="en-IN" sz="1000" dirty="0">
              <a:latin typeface="+mj-lt"/>
            </a:endParaRPr>
          </a:p>
        </p:txBody>
      </p:sp>
      <p:sp>
        <p:nvSpPr>
          <p:cNvPr id="4" name="TextBox 3">
            <a:extLst>
              <a:ext uri="{FF2B5EF4-FFF2-40B4-BE49-F238E27FC236}">
                <a16:creationId xmlns:a16="http://schemas.microsoft.com/office/drawing/2014/main" id="{ED330EC1-1B20-55C2-AB29-F3D764B43B8E}"/>
              </a:ext>
            </a:extLst>
          </p:cNvPr>
          <p:cNvSpPr txBox="1"/>
          <p:nvPr/>
        </p:nvSpPr>
        <p:spPr>
          <a:xfrm>
            <a:off x="7052310" y="6206490"/>
            <a:ext cx="1851660" cy="307777"/>
          </a:xfrm>
          <a:prstGeom prst="rect">
            <a:avLst/>
          </a:prstGeom>
          <a:noFill/>
        </p:spPr>
        <p:txBody>
          <a:bodyPr wrap="square" rtlCol="0">
            <a:spAutoFit/>
          </a:bodyPr>
          <a:lstStyle/>
          <a:p>
            <a:pPr algn="r"/>
            <a:r>
              <a:rPr lang="en-IN" sz="1400" dirty="0"/>
              <a:t>5</a:t>
            </a:r>
          </a:p>
        </p:txBody>
      </p:sp>
    </p:spTree>
    <p:extLst>
      <p:ext uri="{BB962C8B-B14F-4D97-AF65-F5344CB8AC3E}">
        <p14:creationId xmlns:p14="http://schemas.microsoft.com/office/powerpoint/2010/main" val="3366128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C557-E8FC-C97E-DDFF-32F907C39D27}"/>
              </a:ext>
            </a:extLst>
          </p:cNvPr>
          <p:cNvSpPr>
            <a:spLocks noGrp="1"/>
          </p:cNvSpPr>
          <p:nvPr>
            <p:ph type="title"/>
          </p:nvPr>
        </p:nvSpPr>
        <p:spPr/>
        <p:txBody>
          <a:bodyPr/>
          <a:lstStyle/>
          <a:p>
            <a:r>
              <a:rPr lang="en-IN" dirty="0"/>
              <a:t>Components</a:t>
            </a:r>
          </a:p>
        </p:txBody>
      </p:sp>
      <p:sp>
        <p:nvSpPr>
          <p:cNvPr id="3" name="Content Placeholder 2">
            <a:extLst>
              <a:ext uri="{FF2B5EF4-FFF2-40B4-BE49-F238E27FC236}">
                <a16:creationId xmlns:a16="http://schemas.microsoft.com/office/drawing/2014/main" id="{B65FAEC3-7165-283C-5A2D-06930A4FFDA1}"/>
              </a:ext>
            </a:extLst>
          </p:cNvPr>
          <p:cNvSpPr>
            <a:spLocks noGrp="1"/>
          </p:cNvSpPr>
          <p:nvPr>
            <p:ph idx="1"/>
          </p:nvPr>
        </p:nvSpPr>
        <p:spPr/>
        <p:txBody>
          <a:bodyPr/>
          <a:lstStyle/>
          <a:p>
            <a:r>
              <a:rPr lang="en-IN" sz="2300" dirty="0"/>
              <a:t>IR light Source illuminates the eye and provides corneal reflection</a:t>
            </a:r>
          </a:p>
          <a:p>
            <a:r>
              <a:rPr lang="en-IN" sz="2300" dirty="0"/>
              <a:t>High-speed camera takes up to 2000 pictures of the eye per second.</a:t>
            </a:r>
          </a:p>
          <a:p>
            <a:r>
              <a:rPr lang="en-IN" sz="2300" dirty="0"/>
              <a:t>Host PC receives and processes the images from the camera and computes gaze location.</a:t>
            </a:r>
          </a:p>
          <a:p>
            <a:endParaRPr lang="en-IN" dirty="0"/>
          </a:p>
        </p:txBody>
      </p:sp>
      <p:sp>
        <p:nvSpPr>
          <p:cNvPr id="4" name="TextBox 3">
            <a:extLst>
              <a:ext uri="{FF2B5EF4-FFF2-40B4-BE49-F238E27FC236}">
                <a16:creationId xmlns:a16="http://schemas.microsoft.com/office/drawing/2014/main" id="{DA8E7F9B-3A7B-7467-8928-D4C665938D93}"/>
              </a:ext>
            </a:extLst>
          </p:cNvPr>
          <p:cNvSpPr txBox="1"/>
          <p:nvPr/>
        </p:nvSpPr>
        <p:spPr>
          <a:xfrm>
            <a:off x="7040880" y="6206490"/>
            <a:ext cx="1851660" cy="307777"/>
          </a:xfrm>
          <a:prstGeom prst="rect">
            <a:avLst/>
          </a:prstGeom>
          <a:noFill/>
        </p:spPr>
        <p:txBody>
          <a:bodyPr wrap="square" rtlCol="0">
            <a:spAutoFit/>
          </a:bodyPr>
          <a:lstStyle/>
          <a:p>
            <a:pPr algn="r"/>
            <a:r>
              <a:rPr lang="en-IN" sz="1400" dirty="0"/>
              <a:t>6</a:t>
            </a:r>
          </a:p>
        </p:txBody>
      </p:sp>
    </p:spTree>
    <p:extLst>
      <p:ext uri="{BB962C8B-B14F-4D97-AF65-F5344CB8AC3E}">
        <p14:creationId xmlns:p14="http://schemas.microsoft.com/office/powerpoint/2010/main" val="90731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E5EA-798F-D3F0-6DD8-05C3D67BFAB9}"/>
              </a:ext>
            </a:extLst>
          </p:cNvPr>
          <p:cNvSpPr>
            <a:spLocks noGrp="1"/>
          </p:cNvSpPr>
          <p:nvPr>
            <p:ph type="title"/>
          </p:nvPr>
        </p:nvSpPr>
        <p:spPr/>
        <p:txBody>
          <a:bodyPr/>
          <a:lstStyle/>
          <a:p>
            <a:r>
              <a:rPr lang="en-IN" dirty="0"/>
              <a:t>Components</a:t>
            </a:r>
          </a:p>
        </p:txBody>
      </p:sp>
      <p:sp>
        <p:nvSpPr>
          <p:cNvPr id="3" name="Content Placeholder 2">
            <a:extLst>
              <a:ext uri="{FF2B5EF4-FFF2-40B4-BE49-F238E27FC236}">
                <a16:creationId xmlns:a16="http://schemas.microsoft.com/office/drawing/2014/main" id="{DA00A726-3AAF-CFCC-2965-BD3ED02D252B}"/>
              </a:ext>
            </a:extLst>
          </p:cNvPr>
          <p:cNvSpPr>
            <a:spLocks noGrp="1"/>
          </p:cNvSpPr>
          <p:nvPr>
            <p:ph idx="1"/>
          </p:nvPr>
        </p:nvSpPr>
        <p:spPr/>
        <p:txBody>
          <a:bodyPr/>
          <a:lstStyle/>
          <a:p>
            <a:r>
              <a:rPr lang="en-IN" sz="2300" dirty="0"/>
              <a:t>To avoid uncertain local illumination we provided our lighting conditions.</a:t>
            </a:r>
          </a:p>
        </p:txBody>
      </p:sp>
      <p:pic>
        <p:nvPicPr>
          <p:cNvPr id="5" name="Picture 4">
            <a:extLst>
              <a:ext uri="{FF2B5EF4-FFF2-40B4-BE49-F238E27FC236}">
                <a16:creationId xmlns:a16="http://schemas.microsoft.com/office/drawing/2014/main" id="{93070369-B3C0-2D31-CC44-EDDA701BB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9114" y="1948545"/>
            <a:ext cx="5297486" cy="4484379"/>
          </a:xfrm>
          <a:prstGeom prst="rect">
            <a:avLst/>
          </a:prstGeom>
        </p:spPr>
      </p:pic>
      <p:sp>
        <p:nvSpPr>
          <p:cNvPr id="4" name="TextBox 3">
            <a:extLst>
              <a:ext uri="{FF2B5EF4-FFF2-40B4-BE49-F238E27FC236}">
                <a16:creationId xmlns:a16="http://schemas.microsoft.com/office/drawing/2014/main" id="{0947EB68-167E-7430-00CB-A7EB2CCD8693}"/>
              </a:ext>
            </a:extLst>
          </p:cNvPr>
          <p:cNvSpPr txBox="1"/>
          <p:nvPr/>
        </p:nvSpPr>
        <p:spPr>
          <a:xfrm>
            <a:off x="3474510" y="6432924"/>
            <a:ext cx="4578626" cy="246221"/>
          </a:xfrm>
          <a:prstGeom prst="rect">
            <a:avLst/>
          </a:prstGeom>
          <a:noFill/>
        </p:spPr>
        <p:txBody>
          <a:bodyPr wrap="square">
            <a:spAutoFit/>
          </a:bodyPr>
          <a:lstStyle/>
          <a:p>
            <a:r>
              <a:rPr lang="en-IN" sz="1000" dirty="0">
                <a:latin typeface="+mj-lt"/>
              </a:rPr>
              <a:t>Fig 6. Local Illumination</a:t>
            </a:r>
          </a:p>
        </p:txBody>
      </p:sp>
      <p:sp>
        <p:nvSpPr>
          <p:cNvPr id="6" name="TextBox 5">
            <a:extLst>
              <a:ext uri="{FF2B5EF4-FFF2-40B4-BE49-F238E27FC236}">
                <a16:creationId xmlns:a16="http://schemas.microsoft.com/office/drawing/2014/main" id="{3A5DFF4A-A52E-A5DB-B904-5286A9554BF6}"/>
              </a:ext>
            </a:extLst>
          </p:cNvPr>
          <p:cNvSpPr txBox="1"/>
          <p:nvPr/>
        </p:nvSpPr>
        <p:spPr>
          <a:xfrm>
            <a:off x="7040880" y="6206490"/>
            <a:ext cx="1851660" cy="307777"/>
          </a:xfrm>
          <a:prstGeom prst="rect">
            <a:avLst/>
          </a:prstGeom>
          <a:noFill/>
        </p:spPr>
        <p:txBody>
          <a:bodyPr wrap="square" rtlCol="0">
            <a:spAutoFit/>
          </a:bodyPr>
          <a:lstStyle/>
          <a:p>
            <a:pPr algn="r"/>
            <a:r>
              <a:rPr lang="en-IN" sz="1400" dirty="0"/>
              <a:t>7</a:t>
            </a:r>
          </a:p>
        </p:txBody>
      </p:sp>
    </p:spTree>
    <p:extLst>
      <p:ext uri="{BB962C8B-B14F-4D97-AF65-F5344CB8AC3E}">
        <p14:creationId xmlns:p14="http://schemas.microsoft.com/office/powerpoint/2010/main" val="2864199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102F0-1E71-5980-35AF-62ED8739F2F1}"/>
              </a:ext>
            </a:extLst>
          </p:cNvPr>
          <p:cNvSpPr>
            <a:spLocks noGrp="1"/>
          </p:cNvSpPr>
          <p:nvPr>
            <p:ph type="title"/>
          </p:nvPr>
        </p:nvSpPr>
        <p:spPr/>
        <p:txBody>
          <a:bodyPr/>
          <a:lstStyle/>
          <a:p>
            <a:r>
              <a:rPr lang="en-IN" sz="1800" dirty="0"/>
              <a:t>Pupil - CR Technique</a:t>
            </a:r>
          </a:p>
        </p:txBody>
      </p:sp>
      <p:sp>
        <p:nvSpPr>
          <p:cNvPr id="3" name="Content Placeholder 2">
            <a:extLst>
              <a:ext uri="{FF2B5EF4-FFF2-40B4-BE49-F238E27FC236}">
                <a16:creationId xmlns:a16="http://schemas.microsoft.com/office/drawing/2014/main" id="{96A1BFB3-1114-E7FB-8D22-ACBB71944CC4}"/>
              </a:ext>
            </a:extLst>
          </p:cNvPr>
          <p:cNvSpPr>
            <a:spLocks noGrp="1"/>
          </p:cNvSpPr>
          <p:nvPr>
            <p:ph idx="1"/>
          </p:nvPr>
        </p:nvSpPr>
        <p:spPr/>
        <p:txBody>
          <a:bodyPr/>
          <a:lstStyle/>
          <a:p>
            <a:r>
              <a:rPr lang="en-IN" sz="2300" dirty="0"/>
              <a:t>Black and white digital camera consisting of a sensor that has thousands of “Pixels”</a:t>
            </a:r>
          </a:p>
          <a:p>
            <a:r>
              <a:rPr lang="en-IN" sz="2300" dirty="0"/>
              <a:t>Photons fall on these pixels and generate voltage(low or high depends on the level of light)</a:t>
            </a:r>
          </a:p>
          <a:p>
            <a:r>
              <a:rPr lang="en-IN" sz="2300" dirty="0"/>
              <a:t>Camera “image” is a spreadsheet containing the voltage values for each pixel</a:t>
            </a:r>
          </a:p>
          <a:p>
            <a:r>
              <a:rPr lang="en-IN" sz="2300" dirty="0"/>
              <a:t>Two points of reference -To separate eye movement and head movement</a:t>
            </a:r>
          </a:p>
          <a:p>
            <a:pPr lvl="1"/>
            <a:r>
              <a:rPr lang="en-IN" sz="1900" dirty="0"/>
              <a:t>     Pupil centre</a:t>
            </a:r>
          </a:p>
          <a:p>
            <a:pPr lvl="1"/>
            <a:r>
              <a:rPr lang="en-IN" sz="1900" dirty="0"/>
              <a:t>     Corneal reflection </a:t>
            </a:r>
          </a:p>
        </p:txBody>
      </p:sp>
      <p:pic>
        <p:nvPicPr>
          <p:cNvPr id="7" name="Picture 6">
            <a:extLst>
              <a:ext uri="{FF2B5EF4-FFF2-40B4-BE49-F238E27FC236}">
                <a16:creationId xmlns:a16="http://schemas.microsoft.com/office/drawing/2014/main" id="{8BD0B927-8929-EA9C-7BEF-8F5A065D2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925" y="3860907"/>
            <a:ext cx="2407974" cy="2553911"/>
          </a:xfrm>
          <a:prstGeom prst="rect">
            <a:avLst/>
          </a:prstGeom>
        </p:spPr>
      </p:pic>
      <p:sp>
        <p:nvSpPr>
          <p:cNvPr id="9" name="TextBox 8">
            <a:extLst>
              <a:ext uri="{FF2B5EF4-FFF2-40B4-BE49-F238E27FC236}">
                <a16:creationId xmlns:a16="http://schemas.microsoft.com/office/drawing/2014/main" id="{1F2B7BA6-435D-3AA1-5FDE-63DF59D4EA42}"/>
              </a:ext>
            </a:extLst>
          </p:cNvPr>
          <p:cNvSpPr txBox="1"/>
          <p:nvPr/>
        </p:nvSpPr>
        <p:spPr>
          <a:xfrm>
            <a:off x="5990868" y="6414818"/>
            <a:ext cx="2927844" cy="307777"/>
          </a:xfrm>
          <a:prstGeom prst="rect">
            <a:avLst/>
          </a:prstGeom>
          <a:noFill/>
        </p:spPr>
        <p:txBody>
          <a:bodyPr wrap="square">
            <a:spAutoFit/>
          </a:bodyPr>
          <a:lstStyle/>
          <a:p>
            <a:r>
              <a:rPr lang="en-IN" sz="1000" dirty="0">
                <a:latin typeface="+mj-lt"/>
              </a:rPr>
              <a:t>Fig 7. Centre of the pupil and CR  </a:t>
            </a:r>
            <a:r>
              <a:rPr lang="en-IN" sz="1400" dirty="0"/>
              <a:t> </a:t>
            </a:r>
            <a:r>
              <a:rPr lang="en-IN" sz="1000" dirty="0">
                <a:solidFill>
                  <a:srgbClr val="0070C0"/>
                </a:solidFill>
              </a:rPr>
              <a:t>[8]</a:t>
            </a:r>
            <a:endParaRPr lang="en-IN" sz="1000" dirty="0">
              <a:latin typeface="+mj-lt"/>
            </a:endParaRPr>
          </a:p>
        </p:txBody>
      </p:sp>
      <p:sp>
        <p:nvSpPr>
          <p:cNvPr id="4" name="TextBox 3">
            <a:extLst>
              <a:ext uri="{FF2B5EF4-FFF2-40B4-BE49-F238E27FC236}">
                <a16:creationId xmlns:a16="http://schemas.microsoft.com/office/drawing/2014/main" id="{0A3D76E0-C116-2267-83C5-0C522BB45EF1}"/>
              </a:ext>
            </a:extLst>
          </p:cNvPr>
          <p:cNvSpPr txBox="1"/>
          <p:nvPr/>
        </p:nvSpPr>
        <p:spPr>
          <a:xfrm>
            <a:off x="6952912" y="6505773"/>
            <a:ext cx="1851660" cy="307777"/>
          </a:xfrm>
          <a:prstGeom prst="rect">
            <a:avLst/>
          </a:prstGeom>
          <a:noFill/>
        </p:spPr>
        <p:txBody>
          <a:bodyPr wrap="square" rtlCol="0">
            <a:spAutoFit/>
          </a:bodyPr>
          <a:lstStyle/>
          <a:p>
            <a:pPr algn="r"/>
            <a:r>
              <a:rPr lang="en-IN" sz="1400" dirty="0"/>
              <a:t>8</a:t>
            </a:r>
          </a:p>
        </p:txBody>
      </p:sp>
    </p:spTree>
    <p:extLst>
      <p:ext uri="{BB962C8B-B14F-4D97-AF65-F5344CB8AC3E}">
        <p14:creationId xmlns:p14="http://schemas.microsoft.com/office/powerpoint/2010/main" val="563181196"/>
      </p:ext>
    </p:extLst>
  </p:cSld>
  <p:clrMapOvr>
    <a:masterClrMapping/>
  </p:clrMapOvr>
</p:sld>
</file>

<file path=ppt/theme/theme1.xml><?xml version="1.0" encoding="utf-8"?>
<a:theme xmlns:a="http://schemas.openxmlformats.org/drawingml/2006/main" name="Präsentation1">
  <a:themeElements>
    <a:clrScheme name="Prä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äsentation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rä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äsentation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äsentation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äsentation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äsentation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äsentation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äsentation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äsentation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äsentation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äsentation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äsentation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äsentation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SNN_Unit_AKK</Template>
  <TotalTime>5191</TotalTime>
  <Words>2899</Words>
  <Application>Microsoft Office PowerPoint</Application>
  <PresentationFormat>On-screen Show (4:3)</PresentationFormat>
  <Paragraphs>394</Paragraphs>
  <Slides>58</Slides>
  <Notes>10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AvantGarde Md BT</vt:lpstr>
      <vt:lpstr>Cambria Math</vt:lpstr>
      <vt:lpstr>Open Sans</vt:lpstr>
      <vt:lpstr>opensans</vt:lpstr>
      <vt:lpstr>Times New Roman</vt:lpstr>
      <vt:lpstr>Präsentation1</vt:lpstr>
      <vt:lpstr>PowerPoint Presentation</vt:lpstr>
      <vt:lpstr>Contents</vt:lpstr>
      <vt:lpstr>History of Eye Tracking</vt:lpstr>
      <vt:lpstr>Basic Principle of Video-based Eye Tracking</vt:lpstr>
      <vt:lpstr>Basic Principle of Video-based Eye Tracking</vt:lpstr>
      <vt:lpstr>Components</vt:lpstr>
      <vt:lpstr>Components</vt:lpstr>
      <vt:lpstr>Components</vt:lpstr>
      <vt:lpstr>Pupil - CR Technique</vt:lpstr>
      <vt:lpstr>Pupil - CR Technique</vt:lpstr>
      <vt:lpstr>Role of Thresholds</vt:lpstr>
      <vt:lpstr>Role of Thresholds</vt:lpstr>
      <vt:lpstr>Role of Thresholds</vt:lpstr>
      <vt:lpstr>Role of Thresholds</vt:lpstr>
      <vt:lpstr> Camera Setup</vt:lpstr>
      <vt:lpstr>Setup</vt:lpstr>
      <vt:lpstr> Camera Setup</vt:lpstr>
      <vt:lpstr> Camera Setup</vt:lpstr>
      <vt:lpstr> Camera Setup</vt:lpstr>
      <vt:lpstr>Calibration</vt:lpstr>
      <vt:lpstr>Calibration</vt:lpstr>
      <vt:lpstr>Calibration </vt:lpstr>
      <vt:lpstr>Calibration</vt:lpstr>
      <vt:lpstr>Calibration </vt:lpstr>
      <vt:lpstr>Calibration</vt:lpstr>
      <vt:lpstr>Calibration</vt:lpstr>
      <vt:lpstr>Calibration</vt:lpstr>
      <vt:lpstr>Calibration</vt:lpstr>
      <vt:lpstr>Validation</vt:lpstr>
      <vt:lpstr>Validation</vt:lpstr>
      <vt:lpstr>PowerPoint Presentation</vt:lpstr>
      <vt:lpstr>Materials and Methods</vt:lpstr>
      <vt:lpstr>Materials and Methods</vt:lpstr>
      <vt:lpstr>Materials and Methods</vt:lpstr>
      <vt:lpstr>Materials and Methods</vt:lpstr>
      <vt:lpstr>PowerPoint Presentation</vt:lpstr>
      <vt:lpstr>Materials and Methods</vt:lpstr>
      <vt:lpstr>Materials and Methods</vt:lpstr>
      <vt:lpstr>Materials and Methods</vt:lpstr>
      <vt:lpstr>Results</vt:lpstr>
      <vt:lpstr>Results</vt:lpstr>
      <vt:lpstr>Results </vt:lpstr>
      <vt:lpstr>Results </vt:lpstr>
      <vt:lpstr>Results </vt:lpstr>
      <vt:lpstr>Results </vt:lpstr>
      <vt:lpstr>Results </vt:lpstr>
      <vt:lpstr>Results </vt:lpstr>
      <vt:lpstr>Results 1 Subject </vt:lpstr>
      <vt:lpstr>Results </vt:lpstr>
      <vt:lpstr>Results </vt:lpstr>
      <vt:lpstr>Results </vt:lpstr>
      <vt:lpstr>Results </vt:lpstr>
      <vt:lpstr>Discussion</vt:lpstr>
      <vt:lpstr>PowerPoint Presentation</vt:lpstr>
      <vt:lpstr>References</vt:lpstr>
      <vt:lpstr>References</vt:lpstr>
      <vt:lpstr>References</vt:lpstr>
      <vt:lpstr>PowerPoint Presentation</vt:lpstr>
    </vt:vector>
  </TitlesOfParts>
  <Company>CDB-Unit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Daniel J. Strauss</dc:creator>
  <cp:lastModifiedBy>Asha Babu</cp:lastModifiedBy>
  <cp:revision>1281</cp:revision>
  <dcterms:created xsi:type="dcterms:W3CDTF">2010-08-06T11:19:21Z</dcterms:created>
  <dcterms:modified xsi:type="dcterms:W3CDTF">2024-12-03T07:05:31Z</dcterms:modified>
</cp:coreProperties>
</file>